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57" r:id="rId3"/>
    <p:sldId id="258" r:id="rId4"/>
    <p:sldId id="279" r:id="rId5"/>
    <p:sldId id="259" r:id="rId6"/>
    <p:sldId id="287" r:id="rId7"/>
    <p:sldId id="260" r:id="rId8"/>
    <p:sldId id="288" r:id="rId9"/>
    <p:sldId id="263" r:id="rId10"/>
    <p:sldId id="289" r:id="rId11"/>
    <p:sldId id="280" r:id="rId12"/>
    <p:sldId id="261" r:id="rId13"/>
    <p:sldId id="262" r:id="rId14"/>
    <p:sldId id="281" r:id="rId15"/>
    <p:sldId id="264" r:id="rId16"/>
    <p:sldId id="290" r:id="rId17"/>
    <p:sldId id="265" r:id="rId18"/>
    <p:sldId id="282" r:id="rId19"/>
    <p:sldId id="266" r:id="rId20"/>
    <p:sldId id="283" r:id="rId21"/>
    <p:sldId id="267" r:id="rId22"/>
    <p:sldId id="284" r:id="rId23"/>
    <p:sldId id="268" r:id="rId24"/>
    <p:sldId id="269" r:id="rId25"/>
    <p:sldId id="292" r:id="rId26"/>
    <p:sldId id="285" r:id="rId27"/>
    <p:sldId id="293" r:id="rId28"/>
    <p:sldId id="277" r:id="rId29"/>
    <p:sldId id="270" r:id="rId30"/>
    <p:sldId id="291" r:id="rId31"/>
    <p:sldId id="273" r:id="rId32"/>
    <p:sldId id="276" r:id="rId33"/>
    <p:sldId id="274" r:id="rId34"/>
    <p:sldId id="294" r:id="rId35"/>
    <p:sldId id="295" r:id="rId36"/>
    <p:sldId id="296" r:id="rId37"/>
    <p:sldId id="29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43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F7699-A07A-4E0A-917B-7524AB8E7857}" type="doc">
      <dgm:prSet loTypeId="urn:microsoft.com/office/officeart/2005/8/layout/vProcess5" loCatId="process" qsTypeId="urn:microsoft.com/office/officeart/2005/8/quickstyle/simple1" qsCatId="simple" csTypeId="urn:microsoft.com/office/officeart/2005/8/colors/colorful1#1" csCatId="colorful"/>
      <dgm:spPr/>
      <dgm:t>
        <a:bodyPr/>
        <a:lstStyle/>
        <a:p>
          <a:endParaRPr lang="en-US"/>
        </a:p>
      </dgm:t>
    </dgm:pt>
    <dgm:pt modelId="{52B9DE63-35E1-4426-BB54-87541F9027AB}">
      <dgm:prSet/>
      <dgm:spPr/>
      <dgm:t>
        <a:bodyPr/>
        <a:lstStyle/>
        <a:p>
          <a:r>
            <a:rPr lang="en-GB"/>
            <a:t>Tennis Coaching happened each day with Tennis Coach Anne Erskine from Inverness Tennis Club</a:t>
          </a:r>
          <a:endParaRPr lang="en-US"/>
        </a:p>
      </dgm:t>
    </dgm:pt>
    <dgm:pt modelId="{71A95A5C-8323-4FAE-A9DF-9E6C7FA010AC}" type="parTrans" cxnId="{ACF04914-E610-4AAF-94EC-7104FDD04235}">
      <dgm:prSet/>
      <dgm:spPr/>
      <dgm:t>
        <a:bodyPr/>
        <a:lstStyle/>
        <a:p>
          <a:endParaRPr lang="en-US"/>
        </a:p>
      </dgm:t>
    </dgm:pt>
    <dgm:pt modelId="{D45401F3-1ADA-403F-AFB3-43BC536DE65B}" type="sibTrans" cxnId="{ACF04914-E610-4AAF-94EC-7104FDD04235}">
      <dgm:prSet/>
      <dgm:spPr/>
      <dgm:t>
        <a:bodyPr/>
        <a:lstStyle/>
        <a:p>
          <a:endParaRPr lang="en-US"/>
        </a:p>
      </dgm:t>
    </dgm:pt>
    <dgm:pt modelId="{096B0181-A1A4-4F55-ACB5-7B94FF02BC3E}">
      <dgm:prSet/>
      <dgm:spPr/>
      <dgm:t>
        <a:bodyPr/>
        <a:lstStyle/>
        <a:p>
          <a:r>
            <a:rPr lang="en-GB"/>
            <a:t>The young people really enjoyed the coaching and improved their skills each day.</a:t>
          </a:r>
          <a:endParaRPr lang="en-US"/>
        </a:p>
      </dgm:t>
    </dgm:pt>
    <dgm:pt modelId="{5164BA61-DFBA-4D36-8F92-AF5E912FC5D5}" type="parTrans" cxnId="{BFCB4CD4-C3C7-46D1-87BF-EAD95269587F}">
      <dgm:prSet/>
      <dgm:spPr/>
      <dgm:t>
        <a:bodyPr/>
        <a:lstStyle/>
        <a:p>
          <a:endParaRPr lang="en-US"/>
        </a:p>
      </dgm:t>
    </dgm:pt>
    <dgm:pt modelId="{02E96A6F-1401-4C45-AE13-AAEB8499EF4C}" type="sibTrans" cxnId="{BFCB4CD4-C3C7-46D1-87BF-EAD95269587F}">
      <dgm:prSet/>
      <dgm:spPr/>
      <dgm:t>
        <a:bodyPr/>
        <a:lstStyle/>
        <a:p>
          <a:endParaRPr lang="en-US"/>
        </a:p>
      </dgm:t>
    </dgm:pt>
    <dgm:pt modelId="{6775813E-967D-42CA-9C45-85351460FEF3}" type="pres">
      <dgm:prSet presAssocID="{635F7699-A07A-4E0A-917B-7524AB8E7857}" presName="outerComposite" presStyleCnt="0">
        <dgm:presLayoutVars>
          <dgm:chMax val="5"/>
          <dgm:dir/>
          <dgm:resizeHandles val="exact"/>
        </dgm:presLayoutVars>
      </dgm:prSet>
      <dgm:spPr/>
      <dgm:t>
        <a:bodyPr/>
        <a:lstStyle/>
        <a:p>
          <a:endParaRPr lang="en-GB"/>
        </a:p>
      </dgm:t>
    </dgm:pt>
    <dgm:pt modelId="{6E8C4807-8D83-4222-9141-C2141FA029F4}" type="pres">
      <dgm:prSet presAssocID="{635F7699-A07A-4E0A-917B-7524AB8E7857}" presName="dummyMaxCanvas" presStyleCnt="0">
        <dgm:presLayoutVars/>
      </dgm:prSet>
      <dgm:spPr/>
    </dgm:pt>
    <dgm:pt modelId="{888770BA-CD9B-476B-8AE2-8A9F9B283196}" type="pres">
      <dgm:prSet presAssocID="{635F7699-A07A-4E0A-917B-7524AB8E7857}" presName="TwoNodes_1" presStyleLbl="node1" presStyleIdx="0" presStyleCnt="2">
        <dgm:presLayoutVars>
          <dgm:bulletEnabled val="1"/>
        </dgm:presLayoutVars>
      </dgm:prSet>
      <dgm:spPr/>
      <dgm:t>
        <a:bodyPr/>
        <a:lstStyle/>
        <a:p>
          <a:endParaRPr lang="en-GB"/>
        </a:p>
      </dgm:t>
    </dgm:pt>
    <dgm:pt modelId="{CDC11482-E7A4-424D-AB86-F3662523C263}" type="pres">
      <dgm:prSet presAssocID="{635F7699-A07A-4E0A-917B-7524AB8E7857}" presName="TwoNodes_2" presStyleLbl="node1" presStyleIdx="1" presStyleCnt="2">
        <dgm:presLayoutVars>
          <dgm:bulletEnabled val="1"/>
        </dgm:presLayoutVars>
      </dgm:prSet>
      <dgm:spPr/>
      <dgm:t>
        <a:bodyPr/>
        <a:lstStyle/>
        <a:p>
          <a:endParaRPr lang="en-GB"/>
        </a:p>
      </dgm:t>
    </dgm:pt>
    <dgm:pt modelId="{9ACF1BA8-3C63-40CC-AE18-3D653A6E3B36}" type="pres">
      <dgm:prSet presAssocID="{635F7699-A07A-4E0A-917B-7524AB8E7857}" presName="TwoConn_1-2" presStyleLbl="fgAccFollowNode1" presStyleIdx="0" presStyleCnt="1">
        <dgm:presLayoutVars>
          <dgm:bulletEnabled val="1"/>
        </dgm:presLayoutVars>
      </dgm:prSet>
      <dgm:spPr/>
      <dgm:t>
        <a:bodyPr/>
        <a:lstStyle/>
        <a:p>
          <a:endParaRPr lang="en-GB"/>
        </a:p>
      </dgm:t>
    </dgm:pt>
    <dgm:pt modelId="{197272A9-5634-405B-8E6E-328CFFC87B93}" type="pres">
      <dgm:prSet presAssocID="{635F7699-A07A-4E0A-917B-7524AB8E7857}" presName="TwoNodes_1_text" presStyleLbl="node1" presStyleIdx="1" presStyleCnt="2">
        <dgm:presLayoutVars>
          <dgm:bulletEnabled val="1"/>
        </dgm:presLayoutVars>
      </dgm:prSet>
      <dgm:spPr/>
      <dgm:t>
        <a:bodyPr/>
        <a:lstStyle/>
        <a:p>
          <a:endParaRPr lang="en-GB"/>
        </a:p>
      </dgm:t>
    </dgm:pt>
    <dgm:pt modelId="{CAA58A21-2553-4968-ABB3-32E3619A2FB1}" type="pres">
      <dgm:prSet presAssocID="{635F7699-A07A-4E0A-917B-7524AB8E7857}" presName="TwoNodes_2_text" presStyleLbl="node1" presStyleIdx="1" presStyleCnt="2">
        <dgm:presLayoutVars>
          <dgm:bulletEnabled val="1"/>
        </dgm:presLayoutVars>
      </dgm:prSet>
      <dgm:spPr/>
      <dgm:t>
        <a:bodyPr/>
        <a:lstStyle/>
        <a:p>
          <a:endParaRPr lang="en-GB"/>
        </a:p>
      </dgm:t>
    </dgm:pt>
  </dgm:ptLst>
  <dgm:cxnLst>
    <dgm:cxn modelId="{8628510D-D3BF-42E3-89E0-3E935B522956}" type="presOf" srcId="{635F7699-A07A-4E0A-917B-7524AB8E7857}" destId="{6775813E-967D-42CA-9C45-85351460FEF3}" srcOrd="0" destOrd="0" presId="urn:microsoft.com/office/officeart/2005/8/layout/vProcess5"/>
    <dgm:cxn modelId="{ACF04914-E610-4AAF-94EC-7104FDD04235}" srcId="{635F7699-A07A-4E0A-917B-7524AB8E7857}" destId="{52B9DE63-35E1-4426-BB54-87541F9027AB}" srcOrd="0" destOrd="0" parTransId="{71A95A5C-8323-4FAE-A9DF-9E6C7FA010AC}" sibTransId="{D45401F3-1ADA-403F-AFB3-43BC536DE65B}"/>
    <dgm:cxn modelId="{37024DFD-2FD2-483A-8BD9-7D45C086AFCF}" type="presOf" srcId="{096B0181-A1A4-4F55-ACB5-7B94FF02BC3E}" destId="{CDC11482-E7A4-424D-AB86-F3662523C263}" srcOrd="0" destOrd="0" presId="urn:microsoft.com/office/officeart/2005/8/layout/vProcess5"/>
    <dgm:cxn modelId="{776D8E53-62DE-437E-816D-0DD52BF1F3B8}" type="presOf" srcId="{096B0181-A1A4-4F55-ACB5-7B94FF02BC3E}" destId="{CAA58A21-2553-4968-ABB3-32E3619A2FB1}" srcOrd="1" destOrd="0" presId="urn:microsoft.com/office/officeart/2005/8/layout/vProcess5"/>
    <dgm:cxn modelId="{8F1C9700-FCA4-4827-BBAB-E92AEEFDF918}" type="presOf" srcId="{D45401F3-1ADA-403F-AFB3-43BC536DE65B}" destId="{9ACF1BA8-3C63-40CC-AE18-3D653A6E3B36}" srcOrd="0" destOrd="0" presId="urn:microsoft.com/office/officeart/2005/8/layout/vProcess5"/>
    <dgm:cxn modelId="{6BAE7D96-C337-4D97-BF65-EC23FE91B176}" type="presOf" srcId="{52B9DE63-35E1-4426-BB54-87541F9027AB}" destId="{888770BA-CD9B-476B-8AE2-8A9F9B283196}" srcOrd="0" destOrd="0" presId="urn:microsoft.com/office/officeart/2005/8/layout/vProcess5"/>
    <dgm:cxn modelId="{BFCB4CD4-C3C7-46D1-87BF-EAD95269587F}" srcId="{635F7699-A07A-4E0A-917B-7524AB8E7857}" destId="{096B0181-A1A4-4F55-ACB5-7B94FF02BC3E}" srcOrd="1" destOrd="0" parTransId="{5164BA61-DFBA-4D36-8F92-AF5E912FC5D5}" sibTransId="{02E96A6F-1401-4C45-AE13-AAEB8499EF4C}"/>
    <dgm:cxn modelId="{CC1E14A3-2F9E-420C-A66F-6F88114A2051}" type="presOf" srcId="{52B9DE63-35E1-4426-BB54-87541F9027AB}" destId="{197272A9-5634-405B-8E6E-328CFFC87B93}" srcOrd="1" destOrd="0" presId="urn:microsoft.com/office/officeart/2005/8/layout/vProcess5"/>
    <dgm:cxn modelId="{D27837BB-757B-4150-9832-B3F22639D054}" type="presParOf" srcId="{6775813E-967D-42CA-9C45-85351460FEF3}" destId="{6E8C4807-8D83-4222-9141-C2141FA029F4}" srcOrd="0" destOrd="0" presId="urn:microsoft.com/office/officeart/2005/8/layout/vProcess5"/>
    <dgm:cxn modelId="{07EF41DD-C060-4EE2-A222-DD81BEB11570}" type="presParOf" srcId="{6775813E-967D-42CA-9C45-85351460FEF3}" destId="{888770BA-CD9B-476B-8AE2-8A9F9B283196}" srcOrd="1" destOrd="0" presId="urn:microsoft.com/office/officeart/2005/8/layout/vProcess5"/>
    <dgm:cxn modelId="{17364D7E-3063-478A-A4AB-878AA304412E}" type="presParOf" srcId="{6775813E-967D-42CA-9C45-85351460FEF3}" destId="{CDC11482-E7A4-424D-AB86-F3662523C263}" srcOrd="2" destOrd="0" presId="urn:microsoft.com/office/officeart/2005/8/layout/vProcess5"/>
    <dgm:cxn modelId="{DDFBDF61-C1C6-4961-A44F-DCBE3784B010}" type="presParOf" srcId="{6775813E-967D-42CA-9C45-85351460FEF3}" destId="{9ACF1BA8-3C63-40CC-AE18-3D653A6E3B36}" srcOrd="3" destOrd="0" presId="urn:microsoft.com/office/officeart/2005/8/layout/vProcess5"/>
    <dgm:cxn modelId="{6CBD95E3-BEB6-4DF9-9472-22DF0A89099B}" type="presParOf" srcId="{6775813E-967D-42CA-9C45-85351460FEF3}" destId="{197272A9-5634-405B-8E6E-328CFFC87B93}" srcOrd="4" destOrd="0" presId="urn:microsoft.com/office/officeart/2005/8/layout/vProcess5"/>
    <dgm:cxn modelId="{31E1B161-7CB3-4596-B802-D98AFBEE9F43}" type="presParOf" srcId="{6775813E-967D-42CA-9C45-85351460FEF3}" destId="{CAA58A21-2553-4968-ABB3-32E3619A2FB1}"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10/24/2021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03760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11728141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22432969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10091073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21258832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24892971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7328921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287324619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14791463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8860136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26937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E0CF6C-748E-4B7A-BC8B-3011EF78ED13}" type="datetime1">
              <a:rPr lang="en-US" smtClean="0"/>
              <a:pPr/>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42153110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pPr/>
              <a:t>10/24/2021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31122390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pPr/>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80380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pPr/>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90707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8545341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40307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E0CF6C-748E-4B7A-BC8B-3011EF78ED13}" type="datetime1">
              <a:rPr lang="en-US" smtClean="0"/>
              <a:pPr/>
              <a:t>10/24/2021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267500360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blurred public library with bookshelves">
            <a:extLst>
              <a:ext uri="{FF2B5EF4-FFF2-40B4-BE49-F238E27FC236}">
                <a16:creationId xmlns:a16="http://schemas.microsoft.com/office/drawing/2014/main" xmlns="" id="{41BF91A9-A8DE-4C9F-8CA9-F4D23D66DB25}"/>
              </a:ext>
            </a:extLst>
          </p:cNvPr>
          <p:cNvPicPr>
            <a:picLocks noChangeAspect="1"/>
          </p:cNvPicPr>
          <p:nvPr/>
        </p:nvPicPr>
        <p:blipFill rotWithShape="1">
          <a:blip r:embed="rId2" cstate="print">
            <a:alphaModFix amt="70000"/>
          </a:blip>
          <a:srcRect t="1308" r="-1" b="14417"/>
          <a:stretch/>
        </p:blipFill>
        <p:spPr>
          <a:xfrm>
            <a:off x="20" y="10"/>
            <a:ext cx="12188932" cy="6856614"/>
          </a:xfrm>
          <a:prstGeom prst="rect">
            <a:avLst/>
          </a:prstGeom>
        </p:spPr>
      </p:pic>
      <p:sp>
        <p:nvSpPr>
          <p:cNvPr id="2" name="Title 1">
            <a:extLst>
              <a:ext uri="{FF2B5EF4-FFF2-40B4-BE49-F238E27FC236}">
                <a16:creationId xmlns:a16="http://schemas.microsoft.com/office/drawing/2014/main" xmlns="" id="{AB92A4A1-47E4-4515-84BE-845F306ABF39}"/>
              </a:ext>
            </a:extLst>
          </p:cNvPr>
          <p:cNvSpPr>
            <a:spLocks noGrp="1"/>
          </p:cNvSpPr>
          <p:nvPr>
            <p:ph type="ctrTitle"/>
          </p:nvPr>
        </p:nvSpPr>
        <p:spPr>
          <a:xfrm>
            <a:off x="838200" y="740211"/>
            <a:ext cx="7530685" cy="3163864"/>
          </a:xfrm>
        </p:spPr>
        <p:txBody>
          <a:bodyPr>
            <a:normAutofit/>
          </a:bodyPr>
          <a:lstStyle/>
          <a:p>
            <a:pPr algn="l"/>
            <a:r>
              <a:rPr lang="en-GB" sz="5200" dirty="0"/>
              <a:t>Cromarty Youth Café Report for Community Council </a:t>
            </a:r>
          </a:p>
        </p:txBody>
      </p:sp>
      <p:sp>
        <p:nvSpPr>
          <p:cNvPr id="3" name="Subtitle 2">
            <a:extLst>
              <a:ext uri="{FF2B5EF4-FFF2-40B4-BE49-F238E27FC236}">
                <a16:creationId xmlns:a16="http://schemas.microsoft.com/office/drawing/2014/main" xmlns="" id="{F302242D-6199-4C37-A1EF-E8436222A0C2}"/>
              </a:ext>
            </a:extLst>
          </p:cNvPr>
          <p:cNvSpPr>
            <a:spLocks noGrp="1"/>
          </p:cNvSpPr>
          <p:nvPr>
            <p:ph type="subTitle" idx="1"/>
          </p:nvPr>
        </p:nvSpPr>
        <p:spPr>
          <a:xfrm>
            <a:off x="838200" y="4074515"/>
            <a:ext cx="7583133" cy="1279124"/>
          </a:xfrm>
        </p:spPr>
        <p:txBody>
          <a:bodyPr>
            <a:normAutofit/>
          </a:bodyPr>
          <a:lstStyle/>
          <a:p>
            <a:pPr algn="l"/>
            <a:r>
              <a:rPr lang="en-GB" sz="2200" dirty="0"/>
              <a:t>20</a:t>
            </a:r>
            <a:r>
              <a:rPr lang="en-GB" sz="2200" baseline="30000" dirty="0"/>
              <a:t>th</a:t>
            </a:r>
            <a:r>
              <a:rPr lang="en-GB" sz="2200" dirty="0"/>
              <a:t> September – 15</a:t>
            </a:r>
            <a:r>
              <a:rPr lang="en-GB" sz="2200" baseline="30000" dirty="0"/>
              <a:t>th</a:t>
            </a:r>
            <a:r>
              <a:rPr lang="en-GB" sz="2200" dirty="0"/>
              <a:t> October 2021 </a:t>
            </a:r>
          </a:p>
        </p:txBody>
      </p:sp>
    </p:spTree>
    <p:extLst>
      <p:ext uri="{BB962C8B-B14F-4D97-AF65-F5344CB8AC3E}">
        <p14:creationId xmlns:p14="http://schemas.microsoft.com/office/powerpoint/2010/main" xmlns="" val="18686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262ABC4B-37D8-4218-BDD8-6DF6A00C0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3" name="FE3F2E8D-30A1-4609-A36A-F5CE0611A3CB">
            <a:extLst>
              <a:ext uri="{FF2B5EF4-FFF2-40B4-BE49-F238E27FC236}">
                <a16:creationId xmlns:a16="http://schemas.microsoft.com/office/drawing/2014/main" xmlns="" id="{B3C2BC3B-3A62-4D59-9F64-F74FDE4246E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984" r="-2" b="10358"/>
          <a:stretch/>
        </p:blipFill>
        <p:spPr bwMode="auto">
          <a:xfrm>
            <a:off x="321730" y="321732"/>
            <a:ext cx="5674897" cy="301740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0" name="E7E4DCCD-98F8-47F5-AB14-DDDCE9559D62">
            <a:extLst>
              <a:ext uri="{FF2B5EF4-FFF2-40B4-BE49-F238E27FC236}">
                <a16:creationId xmlns:a16="http://schemas.microsoft.com/office/drawing/2014/main" xmlns="" id="{FF072611-67DC-4DEC-B9EE-FE1C6AF5911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650" r="-2" b="25798"/>
          <a:stretch/>
        </p:blipFill>
        <p:spPr bwMode="auto">
          <a:xfrm>
            <a:off x="321730" y="3510853"/>
            <a:ext cx="5674897" cy="27899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84AB22EF-8807-4E6A-A9F6-8E505D916F41">
            <a:extLst>
              <a:ext uri="{FF2B5EF4-FFF2-40B4-BE49-F238E27FC236}">
                <a16:creationId xmlns:a16="http://schemas.microsoft.com/office/drawing/2014/main" xmlns="" id="{72C30393-B157-4B93-8285-5ED1D5F2390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246" r="19402" b="2"/>
          <a:stretch/>
        </p:blipFill>
        <p:spPr bwMode="auto">
          <a:xfrm>
            <a:off x="6195373" y="321733"/>
            <a:ext cx="5674897"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70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4F350911-863D-4A74-8345-FDD88E4E6C53">
            <a:extLst>
              <a:ext uri="{FF2B5EF4-FFF2-40B4-BE49-F238E27FC236}">
                <a16:creationId xmlns:a16="http://schemas.microsoft.com/office/drawing/2014/main" xmlns="" id="{92D8C7A7-65D9-4C37-86C3-5922E3C000C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4763"/>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3C144F76-B551-4B0B-952C-5AD4A16DAAF3">
            <a:extLst>
              <a:ext uri="{FF2B5EF4-FFF2-40B4-BE49-F238E27FC236}">
                <a16:creationId xmlns:a16="http://schemas.microsoft.com/office/drawing/2014/main" xmlns="" id="{C3938E83-E5C7-45EF-A506-4EAEBAFA4C9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1237" y="2281237"/>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799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10;&#10;Description automatically generated">
            <a:extLst>
              <a:ext uri="{FF2B5EF4-FFF2-40B4-BE49-F238E27FC236}">
                <a16:creationId xmlns:a16="http://schemas.microsoft.com/office/drawing/2014/main" xmlns="" id="{5E576904-7E35-42C4-A51E-3D18EE33D5F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311565"/>
            <a:ext cx="5040797" cy="6180676"/>
          </a:xfrm>
          <a:prstGeom prst="rect">
            <a:avLst/>
          </a:prstGeom>
        </p:spPr>
      </p:pic>
      <p:pic>
        <p:nvPicPr>
          <p:cNvPr id="13" name="Picture 12">
            <a:extLst>
              <a:ext uri="{FF2B5EF4-FFF2-40B4-BE49-F238E27FC236}">
                <a16:creationId xmlns:a16="http://schemas.microsoft.com/office/drawing/2014/main" xmlns="" id="{BF23822C-586B-41BB-85F8-8610A5D024E3}"/>
              </a:ext>
            </a:extLst>
          </p:cNvPr>
          <p:cNvPicPr>
            <a:picLocks noChangeAspect="1"/>
          </p:cNvPicPr>
          <p:nvPr/>
        </p:nvPicPr>
        <p:blipFill>
          <a:blip r:embed="rId3" cstate="print"/>
          <a:stretch>
            <a:fillRect/>
          </a:stretch>
        </p:blipFill>
        <p:spPr>
          <a:xfrm>
            <a:off x="6596720" y="1104780"/>
            <a:ext cx="5040797" cy="4648439"/>
          </a:xfrm>
          <a:prstGeom prst="rect">
            <a:avLst/>
          </a:prstGeom>
        </p:spPr>
      </p:pic>
    </p:spTree>
    <p:extLst>
      <p:ext uri="{BB962C8B-B14F-4D97-AF65-F5344CB8AC3E}">
        <p14:creationId xmlns:p14="http://schemas.microsoft.com/office/powerpoint/2010/main" xmlns="" val="47335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F3708-9749-4722-9F86-C77944575DFF}"/>
              </a:ext>
            </a:extLst>
          </p:cNvPr>
          <p:cNvSpPr>
            <a:spLocks noGrp="1"/>
          </p:cNvSpPr>
          <p:nvPr>
            <p:ph type="title"/>
          </p:nvPr>
        </p:nvSpPr>
        <p:spPr/>
        <p:txBody>
          <a:bodyPr/>
          <a:lstStyle/>
          <a:p>
            <a:r>
              <a:rPr lang="en-GB" dirty="0"/>
              <a:t>Dementia Friends Training </a:t>
            </a:r>
          </a:p>
        </p:txBody>
      </p:sp>
      <p:sp>
        <p:nvSpPr>
          <p:cNvPr id="3" name="Content Placeholder 2">
            <a:extLst>
              <a:ext uri="{FF2B5EF4-FFF2-40B4-BE49-F238E27FC236}">
                <a16:creationId xmlns:a16="http://schemas.microsoft.com/office/drawing/2014/main" xmlns="" id="{BF62F2E8-1A71-43E8-AEF2-85A7AF9A5422}"/>
              </a:ext>
            </a:extLst>
          </p:cNvPr>
          <p:cNvSpPr>
            <a:spLocks noGrp="1"/>
          </p:cNvSpPr>
          <p:nvPr>
            <p:ph idx="1"/>
          </p:nvPr>
        </p:nvSpPr>
        <p:spPr/>
        <p:txBody>
          <a:bodyPr>
            <a:normAutofit lnSpcReduction="10000"/>
          </a:bodyPr>
          <a:lstStyle/>
          <a:p>
            <a:r>
              <a:rPr lang="en-US" dirty="0">
                <a:effectLst/>
                <a:latin typeface="Calibri" panose="020F0502020204030204" pitchFamily="34" charset="0"/>
                <a:ea typeface="Cambria" panose="02040503050406030204" pitchFamily="18" charset="0"/>
                <a:cs typeface="Times New Roman" panose="02020603050405020304" pitchFamily="18" charset="0"/>
              </a:rPr>
              <a:t>We took part in Dementia Friends Training with Hayley  Lyons, D</a:t>
            </a:r>
            <a:r>
              <a:rPr lang="en-US" dirty="0">
                <a:latin typeface="Calibri" panose="020F0502020204030204" pitchFamily="34" charset="0"/>
                <a:ea typeface="Cambria" panose="02040503050406030204" pitchFamily="18" charset="0"/>
                <a:cs typeface="Times New Roman" panose="02020603050405020304" pitchFamily="18" charset="0"/>
              </a:rPr>
              <a:t>ementia Advisor from Alzheimer's Scotland, she </a:t>
            </a:r>
            <a:r>
              <a:rPr lang="en-US" dirty="0">
                <a:effectLst/>
                <a:latin typeface="Calibri" panose="020F0502020204030204" pitchFamily="34" charset="0"/>
                <a:ea typeface="Cambria" panose="02040503050406030204" pitchFamily="18" charset="0"/>
                <a:cs typeface="Times New Roman" panose="02020603050405020304" pitchFamily="18" charset="0"/>
              </a:rPr>
              <a:t>works with people who have dementia or works with families that are affected by dementia. Hayley is also a Dementia Friends Trainer </a:t>
            </a:r>
            <a:endParaRPr lang="en-GB"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GB" dirty="0">
              <a:effectLst/>
              <a:latin typeface="Cambria" panose="02040503050406030204" pitchFamily="18" charset="0"/>
              <a:ea typeface="Cambria" panose="02040503050406030204" pitchFamily="18" charset="0"/>
              <a:cs typeface="Times New Roman" panose="02020603050405020304" pitchFamily="18" charset="0"/>
            </a:endParaRPr>
          </a:p>
          <a:p>
            <a:r>
              <a:rPr lang="en-US" dirty="0">
                <a:effectLst/>
                <a:latin typeface="Calibri" panose="020F0502020204030204" pitchFamily="34" charset="0"/>
                <a:ea typeface="Cambria" panose="02040503050406030204" pitchFamily="18" charset="0"/>
                <a:cs typeface="Times New Roman" panose="02020603050405020304" pitchFamily="18" charset="0"/>
              </a:rPr>
              <a:t>We learned about how to help people who have dementia and learned about different types of Dementia and that Dementia is an umbrella term. This means that it is not one type but many types of Dementia. </a:t>
            </a:r>
            <a:endParaRPr lang="en-GB" dirty="0">
              <a:effectLst/>
              <a:latin typeface="Cambria" panose="02040503050406030204" pitchFamily="18" charset="0"/>
              <a:ea typeface="Cambria" panose="020405030504060302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xmlns="" val="160478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F484456-1AA1-4945-95E9-751631914EE2">
            <a:extLst>
              <a:ext uri="{FF2B5EF4-FFF2-40B4-BE49-F238E27FC236}">
                <a16:creationId xmlns:a16="http://schemas.microsoft.com/office/drawing/2014/main" xmlns="" id="{F36F5373-D371-464A-9623-A164A06511B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4763"/>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36A0659E-97F3-49F7-9F1D-8597D58439E5">
            <a:extLst>
              <a:ext uri="{FF2B5EF4-FFF2-40B4-BE49-F238E27FC236}">
                <a16:creationId xmlns:a16="http://schemas.microsoft.com/office/drawing/2014/main" xmlns="" id="{E12B0EDD-D012-49F5-8C18-378BEB3F926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1237" y="2281237"/>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3553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4C52C56-BEF2-4E22-8C8E-A7AC96B03A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C451A693-37DA-47AB-9320-C6188FAC585E}"/>
              </a:ext>
            </a:extLst>
          </p:cNvPr>
          <p:cNvSpPr>
            <a:spLocks noGrp="1"/>
          </p:cNvSpPr>
          <p:nvPr>
            <p:ph type="title"/>
          </p:nvPr>
        </p:nvSpPr>
        <p:spPr>
          <a:xfrm>
            <a:off x="535021" y="685800"/>
            <a:ext cx="2639962" cy="5105400"/>
          </a:xfrm>
        </p:spPr>
        <p:txBody>
          <a:bodyPr>
            <a:normAutofit/>
          </a:bodyPr>
          <a:lstStyle/>
          <a:p>
            <a:r>
              <a:rPr lang="en-GB">
                <a:solidFill>
                  <a:srgbClr val="FFFFFF"/>
                </a:solidFill>
              </a:rPr>
              <a:t>Tennis Coaching </a:t>
            </a:r>
          </a:p>
        </p:txBody>
      </p:sp>
      <p:grpSp>
        <p:nvGrpSpPr>
          <p:cNvPr id="13" name="Group 12">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7" name="Content Placeholder 2">
            <a:extLst>
              <a:ext uri="{FF2B5EF4-FFF2-40B4-BE49-F238E27FC236}">
                <a16:creationId xmlns:a16="http://schemas.microsoft.com/office/drawing/2014/main" xmlns="" id="{0CEE77B0-F328-4B57-ADE8-65BB2C998DCA}"/>
              </a:ext>
            </a:extLst>
          </p:cNvPr>
          <p:cNvGraphicFramePr>
            <a:graphicFrameLocks noGrp="1"/>
          </p:cNvGraphicFramePr>
          <p:nvPr>
            <p:ph idx="1"/>
            <p:extLst>
              <p:ext uri="{D42A27DB-BD31-4B8C-83A1-F6EECF244321}">
                <p14:modId xmlns:p14="http://schemas.microsoft.com/office/powerpoint/2010/main" xmlns="" val="288789610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286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FB094530-6EC1-4817-855F-66806BEEC7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1E2061C7-1991-472E-B865-EBC43AC4D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May be an image of 3 people, people standing and outdoors">
            <a:extLst>
              <a:ext uri="{FF2B5EF4-FFF2-40B4-BE49-F238E27FC236}">
                <a16:creationId xmlns:a16="http://schemas.microsoft.com/office/drawing/2014/main" xmlns="" id="{D687D4DA-EA52-49A9-B89F-0C77DFCE589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7678" b="-1"/>
          <a:stretch/>
        </p:blipFill>
        <p:spPr bwMode="auto">
          <a:xfrm>
            <a:off x="643467" y="643467"/>
            <a:ext cx="5372099" cy="5571066"/>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descr="May be an image of one or more people, people standing, people playing sport and outdoors">
            <a:extLst>
              <a:ext uri="{FF2B5EF4-FFF2-40B4-BE49-F238E27FC236}">
                <a16:creationId xmlns:a16="http://schemas.microsoft.com/office/drawing/2014/main" xmlns="" id="{23DF0C40-4520-4F0E-9356-534F61C125B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203" b="18019"/>
          <a:stretch/>
        </p:blipFill>
        <p:spPr bwMode="auto">
          <a:xfrm>
            <a:off x="6176433" y="656004"/>
            <a:ext cx="5372099" cy="5571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537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7BF62-08E1-41A8-9345-52BE36ABF171}"/>
              </a:ext>
            </a:extLst>
          </p:cNvPr>
          <p:cNvSpPr>
            <a:spLocks noGrp="1"/>
          </p:cNvSpPr>
          <p:nvPr>
            <p:ph type="title"/>
          </p:nvPr>
        </p:nvSpPr>
        <p:spPr/>
        <p:txBody>
          <a:bodyPr/>
          <a:lstStyle/>
          <a:p>
            <a:r>
              <a:rPr lang="en-GB" dirty="0"/>
              <a:t>Trip to Vue Cinema &amp; Pizza Hut </a:t>
            </a:r>
          </a:p>
        </p:txBody>
      </p:sp>
      <p:sp>
        <p:nvSpPr>
          <p:cNvPr id="3" name="Content Placeholder 2">
            <a:extLst>
              <a:ext uri="{FF2B5EF4-FFF2-40B4-BE49-F238E27FC236}">
                <a16:creationId xmlns:a16="http://schemas.microsoft.com/office/drawing/2014/main" xmlns="" id="{F21D8EC5-4FB8-41A4-986F-EEB204732B5A}"/>
              </a:ext>
            </a:extLst>
          </p:cNvPr>
          <p:cNvSpPr>
            <a:spLocks noGrp="1"/>
          </p:cNvSpPr>
          <p:nvPr>
            <p:ph idx="1"/>
          </p:nvPr>
        </p:nvSpPr>
        <p:spPr/>
        <p:txBody>
          <a:bodyPr>
            <a:normAutofit/>
          </a:bodyPr>
          <a:lstStyle/>
          <a:p>
            <a:r>
              <a:rPr lang="en-GB" dirty="0"/>
              <a:t>This was a day out for our young volunteers – to say a huge thank you for all the support they give to the youth café </a:t>
            </a:r>
          </a:p>
          <a:p>
            <a:r>
              <a:rPr lang="en-GB" dirty="0"/>
              <a:t>This was also for John Munro who was a Finalist with Young Scot, this was meant to be an awards ceremony in Edinburgh but due to COVID it was cancelled.</a:t>
            </a:r>
          </a:p>
          <a:p>
            <a:r>
              <a:rPr lang="en-GB" dirty="0"/>
              <a:t>We went to See No Time To Die and then to Pizza hut for dinner,</a:t>
            </a:r>
          </a:p>
          <a:p>
            <a:r>
              <a:rPr lang="en-GB" dirty="0"/>
              <a:t>We would have gone to Cromarty Cinema but couldn’t get tickets for this </a:t>
            </a:r>
          </a:p>
        </p:txBody>
      </p:sp>
    </p:spTree>
    <p:extLst>
      <p:ext uri="{BB962C8B-B14F-4D97-AF65-F5344CB8AC3E}">
        <p14:creationId xmlns:p14="http://schemas.microsoft.com/office/powerpoint/2010/main" xmlns="" val="199723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7B947C86-411E-41BB-B284-0506A65958FA">
            <a:extLst>
              <a:ext uri="{FF2B5EF4-FFF2-40B4-BE49-F238E27FC236}">
                <a16:creationId xmlns:a16="http://schemas.microsoft.com/office/drawing/2014/main" xmlns="" id="{36FEA6A9-F66D-4DD6-A815-8C514A58EC1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1905000"/>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DCD58362-C3C9-4767-A9AD-366B54520E66">
            <a:extLst>
              <a:ext uri="{FF2B5EF4-FFF2-40B4-BE49-F238E27FC236}">
                <a16:creationId xmlns:a16="http://schemas.microsoft.com/office/drawing/2014/main" xmlns="" id="{1A17CF1F-24D4-4283-A7BD-A1CE04FC35E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2057400"/>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7B947C86-411E-41BB-B284-0506A65958FA">
            <a:extLst>
              <a:ext uri="{FF2B5EF4-FFF2-40B4-BE49-F238E27FC236}">
                <a16:creationId xmlns:a16="http://schemas.microsoft.com/office/drawing/2014/main" xmlns="" id="{BE2EF94C-9341-494F-9FD2-B56767AA941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31813"/>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24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86B915-ADA5-4F67-B3B3-047DC35CD81B}"/>
              </a:ext>
            </a:extLst>
          </p:cNvPr>
          <p:cNvSpPr>
            <a:spLocks noGrp="1"/>
          </p:cNvSpPr>
          <p:nvPr>
            <p:ph type="title"/>
          </p:nvPr>
        </p:nvSpPr>
        <p:spPr/>
        <p:txBody>
          <a:bodyPr/>
          <a:lstStyle/>
          <a:p>
            <a:r>
              <a:rPr lang="en-GB" dirty="0"/>
              <a:t>Halloween Crafts </a:t>
            </a:r>
          </a:p>
        </p:txBody>
      </p:sp>
      <p:sp>
        <p:nvSpPr>
          <p:cNvPr id="3" name="Content Placeholder 2">
            <a:extLst>
              <a:ext uri="{FF2B5EF4-FFF2-40B4-BE49-F238E27FC236}">
                <a16:creationId xmlns:a16="http://schemas.microsoft.com/office/drawing/2014/main" xmlns="" id="{52606E0A-6C06-4892-9E78-DED4DD1830AA}"/>
              </a:ext>
            </a:extLst>
          </p:cNvPr>
          <p:cNvSpPr>
            <a:spLocks noGrp="1"/>
          </p:cNvSpPr>
          <p:nvPr>
            <p:ph idx="1"/>
          </p:nvPr>
        </p:nvSpPr>
        <p:spPr/>
        <p:txBody>
          <a:bodyPr/>
          <a:lstStyle/>
          <a:p>
            <a:r>
              <a:rPr lang="en-GB" dirty="0"/>
              <a:t>The young people decorated plates mugs and glass jars for taking home</a:t>
            </a:r>
          </a:p>
          <a:p>
            <a:r>
              <a:rPr lang="en-GB" dirty="0"/>
              <a:t>Young people also got to decorate Halloween masks for costumes masks were pumpkins, witches, ghosts and a buffalo</a:t>
            </a:r>
          </a:p>
          <a:p>
            <a:r>
              <a:rPr lang="en-GB" dirty="0"/>
              <a:t>Also young people decorated gingerbread people for intergenerational afternoon.  </a:t>
            </a:r>
          </a:p>
        </p:txBody>
      </p:sp>
      <p:pic>
        <p:nvPicPr>
          <p:cNvPr id="15364" name="Picture 4" descr="Image result for scary pumpkins">
            <a:extLst>
              <a:ext uri="{FF2B5EF4-FFF2-40B4-BE49-F238E27FC236}">
                <a16:creationId xmlns:a16="http://schemas.microsoft.com/office/drawing/2014/main" xmlns="" id="{2A952396-73B9-4103-ACB6-2BEC1D4F558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456" y="302417"/>
            <a:ext cx="1795463" cy="1500188"/>
          </a:xfrm>
          <a:prstGeom prst="rect">
            <a:avLst/>
          </a:prstGeom>
          <a:noFill/>
          <a:extLst>
            <a:ext uri="{909E8E84-426E-40DD-AFC4-6F175D3DCCD1}">
              <a14:hiddenFill xmlns:a14="http://schemas.microsoft.com/office/drawing/2010/main" xmlns="">
                <a:solidFill>
                  <a:srgbClr val="FFFFFF"/>
                </a:solidFill>
              </a14:hiddenFill>
            </a:ext>
          </a:extLst>
        </p:spPr>
      </p:pic>
      <p:pic>
        <p:nvPicPr>
          <p:cNvPr id="15368" name="Picture 8" descr="See the source image">
            <a:extLst>
              <a:ext uri="{FF2B5EF4-FFF2-40B4-BE49-F238E27FC236}">
                <a16:creationId xmlns:a16="http://schemas.microsoft.com/office/drawing/2014/main" xmlns="" id="{32210AA5-B60A-4E61-9FB4-47C0170620D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72082" y="495914"/>
            <a:ext cx="1871213" cy="1306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13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76753E-F7E8-4C77-8CF0-C46B623EBC61}"/>
              </a:ext>
            </a:extLst>
          </p:cNvPr>
          <p:cNvSpPr>
            <a:spLocks noGrp="1"/>
          </p:cNvSpPr>
          <p:nvPr>
            <p:ph type="title"/>
          </p:nvPr>
        </p:nvSpPr>
        <p:spPr/>
        <p:txBody>
          <a:bodyPr/>
          <a:lstStyle/>
          <a:p>
            <a:r>
              <a:rPr lang="en-GB" dirty="0"/>
              <a:t>Number’s</a:t>
            </a:r>
          </a:p>
        </p:txBody>
      </p:sp>
      <p:sp>
        <p:nvSpPr>
          <p:cNvPr id="3" name="Content Placeholder 2">
            <a:extLst>
              <a:ext uri="{FF2B5EF4-FFF2-40B4-BE49-F238E27FC236}">
                <a16:creationId xmlns:a16="http://schemas.microsoft.com/office/drawing/2014/main" xmlns="" id="{092669B1-F802-4C0F-BE4F-CD056D26D49D}"/>
              </a:ext>
            </a:extLst>
          </p:cNvPr>
          <p:cNvSpPr>
            <a:spLocks noGrp="1"/>
          </p:cNvSpPr>
          <p:nvPr>
            <p:ph idx="1"/>
          </p:nvPr>
        </p:nvSpPr>
        <p:spPr/>
        <p:txBody>
          <a:bodyPr/>
          <a:lstStyle/>
          <a:p>
            <a:r>
              <a:rPr lang="en-GB" dirty="0"/>
              <a:t>Total Number Contacts – 280</a:t>
            </a:r>
          </a:p>
          <a:p>
            <a:r>
              <a:rPr lang="en-GB" dirty="0"/>
              <a:t>Total number of sessions - 43</a:t>
            </a:r>
          </a:p>
          <a:p>
            <a:r>
              <a:rPr lang="en-GB" dirty="0"/>
              <a:t>Total Number of Learning Hours - 416</a:t>
            </a:r>
          </a:p>
        </p:txBody>
      </p:sp>
    </p:spTree>
    <p:extLst>
      <p:ext uri="{BB962C8B-B14F-4D97-AF65-F5344CB8AC3E}">
        <p14:creationId xmlns:p14="http://schemas.microsoft.com/office/powerpoint/2010/main" xmlns="" val="358074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9A72E43A-2FC3-43A9-8E8E-0BF749E66E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E507D133-ABF4-411D-ABA8-5B228E16DBFA">
            <a:extLst>
              <a:ext uri="{FF2B5EF4-FFF2-40B4-BE49-F238E27FC236}">
                <a16:creationId xmlns:a16="http://schemas.microsoft.com/office/drawing/2014/main" xmlns="" id="{DE4EB774-6E98-4ECB-8861-A1397618C41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5614" r="-3" b="10891"/>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39EECB7B-92D8-4A68-9CA4-CE2199D55EA5">
            <a:extLst>
              <a:ext uri="{FF2B5EF4-FFF2-40B4-BE49-F238E27FC236}">
                <a16:creationId xmlns:a16="http://schemas.microsoft.com/office/drawing/2014/main" xmlns="" id="{B2A68D63-E9A6-40E9-B311-5053FB65188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2209" r="-3" b="4295"/>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23F9803F-252F-4102-8BA7-D9BFF9C22F9C">
            <a:extLst>
              <a:ext uri="{FF2B5EF4-FFF2-40B4-BE49-F238E27FC236}">
                <a16:creationId xmlns:a16="http://schemas.microsoft.com/office/drawing/2014/main" xmlns="" id="{39886AA8-31A5-429F-A8E1-39562C77186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645" r="15313"/>
          <a:stretch/>
        </p:blipFill>
        <p:spPr bwMode="auto">
          <a:xfrm>
            <a:off x="4094479" y="10"/>
            <a:ext cx="401404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79A51EB6-458F-46B4-85BA-34951673303F">
            <a:extLst>
              <a:ext uri="{FF2B5EF4-FFF2-40B4-BE49-F238E27FC236}">
                <a16:creationId xmlns:a16="http://schemas.microsoft.com/office/drawing/2014/main" xmlns="" id="{047A80A0-92D7-4177-9CB9-223C6A54B94F}"/>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2339" r="-3" b="24271"/>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3205FADE-FF53-4D9B-BE6B-9A96239A2D09">
            <a:extLst>
              <a:ext uri="{FF2B5EF4-FFF2-40B4-BE49-F238E27FC236}">
                <a16:creationId xmlns:a16="http://schemas.microsoft.com/office/drawing/2014/main" xmlns="" id="{F284FD61-8DCB-4C79-98CC-BF626D087F72}"/>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2" b="36333"/>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017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0017A92F-593B-4134-8AFC-2D475815C2B5">
            <a:extLst>
              <a:ext uri="{FF2B5EF4-FFF2-40B4-BE49-F238E27FC236}">
                <a16:creationId xmlns:a16="http://schemas.microsoft.com/office/drawing/2014/main" xmlns="" id="{BEA7DD8B-29DC-4FCC-B29B-B1F4D47FA83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29006" r="-1" b="18150"/>
          <a:stretch/>
        </p:blipFill>
        <p:spPr bwMode="auto">
          <a:xfrm>
            <a:off x="6884270" y="385281"/>
            <a:ext cx="5299077" cy="6087438"/>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4" name="Group 73">
            <a:extLst>
              <a:ext uri="{FF2B5EF4-FFF2-40B4-BE49-F238E27FC236}">
                <a16:creationId xmlns:a16="http://schemas.microsoft.com/office/drawing/2014/main" xmlns=""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32760" y="0"/>
            <a:ext cx="2436813" cy="6858001"/>
            <a:chOff x="1320800" y="0"/>
            <a:chExt cx="2436813" cy="6858001"/>
          </a:xfrm>
        </p:grpSpPr>
        <p:sp>
          <p:nvSpPr>
            <p:cNvPr id="75" name="Freeform 6">
              <a:extLst>
                <a:ext uri="{FF2B5EF4-FFF2-40B4-BE49-F238E27FC236}">
                  <a16:creationId xmlns:a16="http://schemas.microsoft.com/office/drawing/2014/main" xmlns=""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6" name="Freeform 7">
              <a:extLst>
                <a:ext uri="{FF2B5EF4-FFF2-40B4-BE49-F238E27FC236}">
                  <a16:creationId xmlns:a16="http://schemas.microsoft.com/office/drawing/2014/main" xmlns=""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7" name="Freeform 8">
              <a:extLst>
                <a:ext uri="{FF2B5EF4-FFF2-40B4-BE49-F238E27FC236}">
                  <a16:creationId xmlns:a16="http://schemas.microsoft.com/office/drawing/2014/main" xmlns=""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8" name="Freeform 9">
              <a:extLst>
                <a:ext uri="{FF2B5EF4-FFF2-40B4-BE49-F238E27FC236}">
                  <a16:creationId xmlns:a16="http://schemas.microsoft.com/office/drawing/2014/main" xmlns=""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9" name="Freeform 10">
              <a:extLst>
                <a:ext uri="{FF2B5EF4-FFF2-40B4-BE49-F238E27FC236}">
                  <a16:creationId xmlns:a16="http://schemas.microsoft.com/office/drawing/2014/main" xmlns=""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0" name="Freeform 11">
              <a:extLst>
                <a:ext uri="{FF2B5EF4-FFF2-40B4-BE49-F238E27FC236}">
                  <a16:creationId xmlns:a16="http://schemas.microsoft.com/office/drawing/2014/main" xmlns=""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EA7EFCB0-7064-4EBD-99BD-8971970E9F61}"/>
              </a:ext>
            </a:extLst>
          </p:cNvPr>
          <p:cNvSpPr>
            <a:spLocks noGrp="1"/>
          </p:cNvSpPr>
          <p:nvPr>
            <p:ph type="title"/>
          </p:nvPr>
        </p:nvSpPr>
        <p:spPr>
          <a:xfrm>
            <a:off x="972080" y="685800"/>
            <a:ext cx="5260680" cy="1752599"/>
          </a:xfrm>
        </p:spPr>
        <p:txBody>
          <a:bodyPr>
            <a:normAutofit/>
          </a:bodyPr>
          <a:lstStyle/>
          <a:p>
            <a:pPr algn="l"/>
            <a:r>
              <a:rPr lang="en-GB" dirty="0"/>
              <a:t>Intergenerational Afternoon</a:t>
            </a:r>
            <a:endParaRPr lang="en-GB"/>
          </a:p>
        </p:txBody>
      </p:sp>
      <p:sp>
        <p:nvSpPr>
          <p:cNvPr id="3" name="Content Placeholder 2">
            <a:extLst>
              <a:ext uri="{FF2B5EF4-FFF2-40B4-BE49-F238E27FC236}">
                <a16:creationId xmlns:a16="http://schemas.microsoft.com/office/drawing/2014/main" xmlns="" id="{C3B9FC8D-840D-4AA5-83CE-5DD64BA3070A}"/>
              </a:ext>
            </a:extLst>
          </p:cNvPr>
          <p:cNvSpPr>
            <a:spLocks noGrp="1"/>
          </p:cNvSpPr>
          <p:nvPr>
            <p:ph idx="1"/>
          </p:nvPr>
        </p:nvSpPr>
        <p:spPr>
          <a:xfrm>
            <a:off x="643468" y="2666999"/>
            <a:ext cx="5260680" cy="3124201"/>
          </a:xfrm>
        </p:spPr>
        <p:txBody>
          <a:bodyPr>
            <a:normAutofit/>
          </a:bodyPr>
          <a:lstStyle/>
          <a:p>
            <a:r>
              <a:rPr lang="en-GB" sz="2000"/>
              <a:t>We had a session with Creativity in Care, Talking about Remembering Loved ones and Celebrating them. </a:t>
            </a:r>
          </a:p>
          <a:p>
            <a:r>
              <a:rPr lang="en-GB" sz="2000"/>
              <a:t>Painting Pictures with a message for a loved.  Using the Klimt-Style Golden Thread.</a:t>
            </a:r>
          </a:p>
          <a:p>
            <a:endParaRPr lang="en-GB" sz="2000"/>
          </a:p>
        </p:txBody>
      </p:sp>
    </p:spTree>
    <p:extLst>
      <p:ext uri="{BB962C8B-B14F-4D97-AF65-F5344CB8AC3E}">
        <p14:creationId xmlns:p14="http://schemas.microsoft.com/office/powerpoint/2010/main" xmlns="" val="152686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FD36F6DD-13B4-4708-8B8D-CEE2E43C2B43">
            <a:extLst>
              <a:ext uri="{FF2B5EF4-FFF2-40B4-BE49-F238E27FC236}">
                <a16:creationId xmlns:a16="http://schemas.microsoft.com/office/drawing/2014/main" xmlns="" id="{4D2E55A7-A558-435C-8629-218FCC4061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4763"/>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9E435F61-AFB3-4C97-998E-1B7BC95AF388">
            <a:extLst>
              <a:ext uri="{FF2B5EF4-FFF2-40B4-BE49-F238E27FC236}">
                <a16:creationId xmlns:a16="http://schemas.microsoft.com/office/drawing/2014/main" xmlns="" id="{BE0342A5-594B-448F-904F-B33D6F80344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0"/>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1775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ricket equipment">
            <a:extLst>
              <a:ext uri="{FF2B5EF4-FFF2-40B4-BE49-F238E27FC236}">
                <a16:creationId xmlns:a16="http://schemas.microsoft.com/office/drawing/2014/main" xmlns="" id="{AB6BD25E-7707-44E0-BD73-EBEBB215908B}"/>
              </a:ext>
            </a:extLst>
          </p:cNvPr>
          <p:cNvPicPr>
            <a:picLocks noChangeAspect="1"/>
          </p:cNvPicPr>
          <p:nvPr/>
        </p:nvPicPr>
        <p:blipFill rotWithShape="1">
          <a:blip r:embed="rId2" cstate="print"/>
          <a:srcRect l="2563" r="7893" b="1"/>
          <a:stretch/>
        </p:blipFill>
        <p:spPr>
          <a:xfrm>
            <a:off x="3048" y="10"/>
            <a:ext cx="6195372" cy="4618233"/>
          </a:xfrm>
          <a:prstGeom prst="rect">
            <a:avLst/>
          </a:prstGeom>
        </p:spPr>
      </p:pic>
      <p:sp>
        <p:nvSpPr>
          <p:cNvPr id="2" name="Title 1">
            <a:extLst>
              <a:ext uri="{FF2B5EF4-FFF2-40B4-BE49-F238E27FC236}">
                <a16:creationId xmlns:a16="http://schemas.microsoft.com/office/drawing/2014/main" xmlns="" id="{B8487327-95CB-4BD5-BBC9-F66FCF78CABA}"/>
              </a:ext>
            </a:extLst>
          </p:cNvPr>
          <p:cNvSpPr>
            <a:spLocks noGrp="1"/>
          </p:cNvSpPr>
          <p:nvPr>
            <p:ph type="title"/>
          </p:nvPr>
        </p:nvSpPr>
        <p:spPr>
          <a:xfrm>
            <a:off x="838200" y="4876800"/>
            <a:ext cx="10003218" cy="1219200"/>
          </a:xfrm>
        </p:spPr>
        <p:txBody>
          <a:bodyPr>
            <a:normAutofit/>
          </a:bodyPr>
          <a:lstStyle/>
          <a:p>
            <a:r>
              <a:rPr lang="en-GB" dirty="0"/>
              <a:t>Taster Cricket Session </a:t>
            </a:r>
          </a:p>
        </p:txBody>
      </p:sp>
      <p:sp>
        <p:nvSpPr>
          <p:cNvPr id="3" name="Content Placeholder 2">
            <a:extLst>
              <a:ext uri="{FF2B5EF4-FFF2-40B4-BE49-F238E27FC236}">
                <a16:creationId xmlns:a16="http://schemas.microsoft.com/office/drawing/2014/main" xmlns="" id="{B4147FC3-5A10-4A42-B112-548299E097A1}"/>
              </a:ext>
            </a:extLst>
          </p:cNvPr>
          <p:cNvSpPr>
            <a:spLocks noGrp="1"/>
          </p:cNvSpPr>
          <p:nvPr>
            <p:ph idx="1"/>
          </p:nvPr>
        </p:nvSpPr>
        <p:spPr>
          <a:xfrm>
            <a:off x="6553200" y="399684"/>
            <a:ext cx="4800600" cy="3935986"/>
          </a:xfrm>
        </p:spPr>
        <p:txBody>
          <a:bodyPr anchor="ctr">
            <a:normAutofit/>
          </a:bodyPr>
          <a:lstStyle/>
          <a:p>
            <a:r>
              <a:rPr lang="en-US" sz="1800" dirty="0">
                <a:solidFill>
                  <a:schemeClr val="tx2"/>
                </a:solidFill>
                <a:latin typeface="Calibri" panose="020F0502020204030204" pitchFamily="34" charset="0"/>
                <a:ea typeface="Cambria" panose="02040503050406030204" pitchFamily="18" charset="0"/>
                <a:cs typeface="Times New Roman" panose="02020603050405020304" pitchFamily="18" charset="0"/>
              </a:rPr>
              <a:t>T</a:t>
            </a:r>
            <a:r>
              <a:rPr lang="en-US" sz="180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rPr>
              <a:t>his session </a:t>
            </a:r>
            <a:r>
              <a:rPr lang="en-US" sz="1800" dirty="0">
                <a:solidFill>
                  <a:schemeClr val="tx2"/>
                </a:solidFill>
                <a:latin typeface="Calibri" panose="020F0502020204030204" pitchFamily="34" charset="0"/>
                <a:ea typeface="Cambria" panose="02040503050406030204" pitchFamily="18" charset="0"/>
                <a:cs typeface="Times New Roman" panose="02020603050405020304" pitchFamily="18" charset="0"/>
              </a:rPr>
              <a:t>was delivered </a:t>
            </a:r>
            <a:r>
              <a:rPr lang="en-US" sz="180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rPr>
              <a:t>Northern Cricket Alliance give a demonstration about cricket</a:t>
            </a:r>
          </a:p>
          <a:p>
            <a:r>
              <a:rPr lang="en-US" sz="1800" dirty="0">
                <a:solidFill>
                  <a:schemeClr val="tx2"/>
                </a:solidFill>
                <a:latin typeface="Calibri" panose="020F0502020204030204" pitchFamily="34" charset="0"/>
                <a:ea typeface="Cambria" panose="02040503050406030204" pitchFamily="18" charset="0"/>
                <a:cs typeface="Times New Roman" panose="02020603050405020304" pitchFamily="18" charset="0"/>
              </a:rPr>
              <a:t>The young people learnt about the cricket equipment, and what the aim of Cricket is.</a:t>
            </a:r>
          </a:p>
          <a:p>
            <a:endParaRPr lang="en-US" sz="1800" dirty="0">
              <a:solidFill>
                <a:schemeClr val="tx2"/>
              </a:solidFill>
              <a:latin typeface="Calibri" panose="020F0502020204030204" pitchFamily="34" charset="0"/>
              <a:ea typeface="Cambria" panose="02040503050406030204" pitchFamily="18" charset="0"/>
              <a:cs typeface="Times New Roman" panose="02020603050405020304" pitchFamily="18" charset="0"/>
            </a:endParaRPr>
          </a:p>
          <a:p>
            <a:r>
              <a:rPr lang="en-US" sz="180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rPr>
              <a:t>The young people, liked the session as it was exciting,</a:t>
            </a:r>
          </a:p>
          <a:p>
            <a:r>
              <a:rPr lang="en-US" sz="180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rPr>
              <a:t>FH said, “I loved the session, and it was something I never done before.”</a:t>
            </a:r>
            <a:endParaRPr lang="en-GB" sz="18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GB" sz="1800" dirty="0">
              <a:solidFill>
                <a:schemeClr val="tx2"/>
              </a:solidFill>
            </a:endParaRPr>
          </a:p>
        </p:txBody>
      </p:sp>
    </p:spTree>
    <p:extLst>
      <p:ext uri="{BB962C8B-B14F-4D97-AF65-F5344CB8AC3E}">
        <p14:creationId xmlns:p14="http://schemas.microsoft.com/office/powerpoint/2010/main" xmlns="" val="23947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5C0E6-07AE-4810-970C-BC284BD10232}"/>
              </a:ext>
            </a:extLst>
          </p:cNvPr>
          <p:cNvSpPr>
            <a:spLocks noGrp="1"/>
          </p:cNvSpPr>
          <p:nvPr>
            <p:ph type="title"/>
          </p:nvPr>
        </p:nvSpPr>
        <p:spPr/>
        <p:txBody>
          <a:bodyPr/>
          <a:lstStyle/>
          <a:p>
            <a:r>
              <a:rPr lang="en-GB" dirty="0"/>
              <a:t>Archery at Wildwoodz </a:t>
            </a:r>
          </a:p>
        </p:txBody>
      </p:sp>
      <p:sp>
        <p:nvSpPr>
          <p:cNvPr id="3" name="Content Placeholder 2">
            <a:extLst>
              <a:ext uri="{FF2B5EF4-FFF2-40B4-BE49-F238E27FC236}">
                <a16:creationId xmlns:a16="http://schemas.microsoft.com/office/drawing/2014/main" xmlns="" id="{A44D2434-105A-4A2C-8C02-CAA4EFA2832C}"/>
              </a:ext>
            </a:extLst>
          </p:cNvPr>
          <p:cNvSpPr>
            <a:spLocks noGrp="1"/>
          </p:cNvSpPr>
          <p:nvPr>
            <p:ph idx="1"/>
          </p:nvPr>
        </p:nvSpPr>
        <p:spPr/>
        <p:txBody>
          <a:bodyPr>
            <a:normAutofit/>
          </a:bodyPr>
          <a:lstStyle/>
          <a:p>
            <a:r>
              <a:rPr lang="en-US" sz="2400" dirty="0">
                <a:effectLst/>
                <a:latin typeface="Calibri" panose="020F0502020204030204" pitchFamily="34" charset="0"/>
                <a:ea typeface="Cambria" panose="02040503050406030204" pitchFamily="18" charset="0"/>
                <a:cs typeface="Times New Roman" panose="02020603050405020304" pitchFamily="18" charset="0"/>
              </a:rPr>
              <a:t>To start the session, we were given a safety briefing for how to use the bow and how to shoot the arrow and to collect the arrow safely. </a:t>
            </a: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400" dirty="0">
                <a:effectLst/>
                <a:latin typeface="Calibri" panose="020F0502020204030204" pitchFamily="34" charset="0"/>
                <a:ea typeface="Cambria" panose="02040503050406030204" pitchFamily="18" charset="0"/>
                <a:cs typeface="Times New Roman" panose="02020603050405020304" pitchFamily="18" charset="0"/>
              </a:rPr>
              <a:t>Then in 2 groups for the first 3 times we did a target practice, then it was on to a competition to see who got the most points we did this a few times before moving on to the last game which was a zombie apocalypse. </a:t>
            </a: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400" dirty="0">
                <a:effectLst/>
                <a:latin typeface="Calibri" panose="020F0502020204030204" pitchFamily="34" charset="0"/>
                <a:ea typeface="Cambria" panose="02040503050406030204" pitchFamily="18" charset="0"/>
                <a:cs typeface="Times New Roman" panose="02020603050405020304" pitchFamily="18" charset="0"/>
              </a:rPr>
              <a:t> Everyone really enjoyed the session.</a:t>
            </a:r>
            <a:endParaRPr lang="en-GB" sz="3600" dirty="0"/>
          </a:p>
        </p:txBody>
      </p:sp>
    </p:spTree>
    <p:extLst>
      <p:ext uri="{BB962C8B-B14F-4D97-AF65-F5344CB8AC3E}">
        <p14:creationId xmlns:p14="http://schemas.microsoft.com/office/powerpoint/2010/main" xmlns="" val="356039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7411" name="0BC01EAB-07A7-433C-9671-0E49AD3E4516">
            <a:extLst>
              <a:ext uri="{FF2B5EF4-FFF2-40B4-BE49-F238E27FC236}">
                <a16:creationId xmlns:a16="http://schemas.microsoft.com/office/drawing/2014/main" xmlns="" id="{8468F414-819C-4035-A390-E3E319E967F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45" r="-1" b="15232"/>
          <a:stretch/>
        </p:blipFill>
        <p:spPr bwMode="auto">
          <a:xfrm>
            <a:off x="20" y="10"/>
            <a:ext cx="611434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0" name="F6DC4246-CEB3-4129-8242-8665FDE01493">
            <a:extLst>
              <a:ext uri="{FF2B5EF4-FFF2-40B4-BE49-F238E27FC236}">
                <a16:creationId xmlns:a16="http://schemas.microsoft.com/office/drawing/2014/main" xmlns="" id="{41B91D52-BBC4-4F00-AEA8-5E79D4E1E01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5774" r="-1" b="103"/>
          <a:stretch/>
        </p:blipFill>
        <p:spPr bwMode="auto">
          <a:xfrm>
            <a:off x="6114366" y="10"/>
            <a:ext cx="611436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517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217B0-D022-4292-B990-0F502074E11F}"/>
              </a:ext>
            </a:extLst>
          </p:cNvPr>
          <p:cNvSpPr>
            <a:spLocks noGrp="1"/>
          </p:cNvSpPr>
          <p:nvPr>
            <p:ph type="title"/>
          </p:nvPr>
        </p:nvSpPr>
        <p:spPr/>
        <p:txBody>
          <a:bodyPr/>
          <a:lstStyle/>
          <a:p>
            <a:r>
              <a:rPr lang="en-GB" dirty="0"/>
              <a:t>Football Coaching </a:t>
            </a:r>
          </a:p>
        </p:txBody>
      </p:sp>
      <p:sp>
        <p:nvSpPr>
          <p:cNvPr id="3" name="Content Placeholder 2">
            <a:extLst>
              <a:ext uri="{FF2B5EF4-FFF2-40B4-BE49-F238E27FC236}">
                <a16:creationId xmlns:a16="http://schemas.microsoft.com/office/drawing/2014/main" xmlns="" id="{50F80389-F9F8-4C7C-A7B7-02D6626FD957}"/>
              </a:ext>
            </a:extLst>
          </p:cNvPr>
          <p:cNvSpPr>
            <a:spLocks noGrp="1"/>
          </p:cNvSpPr>
          <p:nvPr>
            <p:ph idx="1"/>
          </p:nvPr>
        </p:nvSpPr>
        <p:spPr/>
        <p:txBody>
          <a:bodyPr>
            <a:normAutofit fontScale="92500"/>
          </a:bodyPr>
          <a:lstStyle/>
          <a:p>
            <a:r>
              <a:rPr lang="en-GB" sz="2800" dirty="0"/>
              <a:t>Football coaching with Inverness Caley Thistle Youth Development Team is a huge success with around 30 young people turning up each week,</a:t>
            </a:r>
          </a:p>
          <a:p>
            <a:r>
              <a:rPr lang="en-GB" sz="2800" dirty="0"/>
              <a:t>The young people are learning skills, drills, passing, scoring, teams skills, communication problem solving new rules and listening.</a:t>
            </a:r>
          </a:p>
          <a:p>
            <a:r>
              <a:rPr lang="en-GB" sz="2800" dirty="0"/>
              <a:t>The young people engage really well with the coaches </a:t>
            </a:r>
          </a:p>
          <a:p>
            <a:endParaRPr lang="en-GB" dirty="0"/>
          </a:p>
        </p:txBody>
      </p:sp>
    </p:spTree>
    <p:extLst>
      <p:ext uri="{BB962C8B-B14F-4D97-AF65-F5344CB8AC3E}">
        <p14:creationId xmlns:p14="http://schemas.microsoft.com/office/powerpoint/2010/main" xmlns="" val="214592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9B514180-44D5-4665-A268-CA6A278134D0">
            <a:extLst>
              <a:ext uri="{FF2B5EF4-FFF2-40B4-BE49-F238E27FC236}">
                <a16:creationId xmlns:a16="http://schemas.microsoft.com/office/drawing/2014/main" xmlns="" id="{56C52DAA-8928-4841-9054-CD7FB942A83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80" r="7827" b="-2"/>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E8311671-9A78-4728-B505-68C847D315C7">
            <a:extLst>
              <a:ext uri="{FF2B5EF4-FFF2-40B4-BE49-F238E27FC236}">
                <a16:creationId xmlns:a16="http://schemas.microsoft.com/office/drawing/2014/main" xmlns="" id="{F64A7CF4-8EE1-4CC8-A11E-D7E740FC665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1020" b="4"/>
          <a:stretch/>
        </p:blipFill>
        <p:spPr bwMode="auto">
          <a:xfrm>
            <a:off x="4094479" y="10"/>
            <a:ext cx="4014047"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7B2C1178-5FB7-4009-9F4A-10ED3A577B29">
            <a:extLst>
              <a:ext uri="{FF2B5EF4-FFF2-40B4-BE49-F238E27FC236}">
                <a16:creationId xmlns:a16="http://schemas.microsoft.com/office/drawing/2014/main" xmlns="" id="{964AF5B0-EA0F-4B4B-A802-2A26DFDE833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59" r="9505" b="4"/>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C2E898FC-2A7B-44E1-82AB-1D5320931F42">
            <a:extLst>
              <a:ext uri="{FF2B5EF4-FFF2-40B4-BE49-F238E27FC236}">
                <a16:creationId xmlns:a16="http://schemas.microsoft.com/office/drawing/2014/main" xmlns="" id="{FF999176-6494-416B-B5B3-57E84697534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1719" r="-3" b="24786"/>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FCFDA429-FD5E-462C-9B0B-45650BDAFDC4">
            <a:extLst>
              <a:ext uri="{FF2B5EF4-FFF2-40B4-BE49-F238E27FC236}">
                <a16:creationId xmlns:a16="http://schemas.microsoft.com/office/drawing/2014/main" xmlns="" id="{7009C3DB-546E-4562-AC8C-6D057CAE93D6}"/>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092" r="9929" b="4"/>
          <a:stretch/>
        </p:blipFill>
        <p:spPr bwMode="auto">
          <a:xfrm>
            <a:off x="4094479" y="3469102"/>
            <a:ext cx="4014047"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EF054A9E-46C5-459A-A24B-EEF904F29217">
            <a:extLst>
              <a:ext uri="{FF2B5EF4-FFF2-40B4-BE49-F238E27FC236}">
                <a16:creationId xmlns:a16="http://schemas.microsoft.com/office/drawing/2014/main" xmlns="" id="{82F4E393-D308-4B45-BEA8-ED97DF051640}"/>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26133" r="2" b="10199"/>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988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89D08-F44D-41B7-A376-2B5EDFBC95F5}"/>
              </a:ext>
            </a:extLst>
          </p:cNvPr>
          <p:cNvSpPr>
            <a:spLocks noGrp="1"/>
          </p:cNvSpPr>
          <p:nvPr>
            <p:ph type="title"/>
          </p:nvPr>
        </p:nvSpPr>
        <p:spPr>
          <a:xfrm>
            <a:off x="838200" y="586992"/>
            <a:ext cx="4953000" cy="1664573"/>
          </a:xfrm>
        </p:spPr>
        <p:txBody>
          <a:bodyPr>
            <a:normAutofit/>
          </a:bodyPr>
          <a:lstStyle/>
          <a:p>
            <a:r>
              <a:rPr lang="en-GB" dirty="0"/>
              <a:t>THE FOOD</a:t>
            </a:r>
          </a:p>
        </p:txBody>
      </p:sp>
      <p:sp>
        <p:nvSpPr>
          <p:cNvPr id="3" name="Content Placeholder 2">
            <a:extLst>
              <a:ext uri="{FF2B5EF4-FFF2-40B4-BE49-F238E27FC236}">
                <a16:creationId xmlns:a16="http://schemas.microsoft.com/office/drawing/2014/main" xmlns="" id="{6763C5A0-60DE-4813-A0D4-8E1BF83B2E3E}"/>
              </a:ext>
            </a:extLst>
          </p:cNvPr>
          <p:cNvSpPr>
            <a:spLocks noGrp="1"/>
          </p:cNvSpPr>
          <p:nvPr>
            <p:ph idx="1"/>
          </p:nvPr>
        </p:nvSpPr>
        <p:spPr>
          <a:xfrm>
            <a:off x="838200" y="2411653"/>
            <a:ext cx="4952681" cy="3728613"/>
          </a:xfrm>
        </p:spPr>
        <p:txBody>
          <a:bodyPr>
            <a:normAutofit/>
          </a:bodyPr>
          <a:lstStyle/>
          <a:p>
            <a:r>
              <a:rPr lang="en-GB" sz="1800" dirty="0"/>
              <a:t>Each session young people are given a deluxe buffet.</a:t>
            </a:r>
          </a:p>
          <a:p>
            <a:r>
              <a:rPr lang="en-GB" sz="1800" dirty="0"/>
              <a:t>Filled with healthy snacks and nutritional meals</a:t>
            </a:r>
          </a:p>
          <a:p>
            <a:r>
              <a:rPr lang="en-GB" sz="1800" dirty="0"/>
              <a:t>Wanda Cooks food at home and then delivers up to the Youth Cafe</a:t>
            </a:r>
          </a:p>
          <a:p>
            <a:endParaRPr lang="en-GB" sz="1800" dirty="0"/>
          </a:p>
        </p:txBody>
      </p:sp>
      <p:pic>
        <p:nvPicPr>
          <p:cNvPr id="6147" name="6A07A8C0-A928-4B22-820F-89F1A49E5366">
            <a:extLst>
              <a:ext uri="{FF2B5EF4-FFF2-40B4-BE49-F238E27FC236}">
                <a16:creationId xmlns:a16="http://schemas.microsoft.com/office/drawing/2014/main" xmlns="" id="{B716EA35-028B-41EC-A002-4CD0174EA5F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163" b="43527"/>
          <a:stretch/>
        </p:blipFill>
        <p:spPr bwMode="auto">
          <a:xfrm>
            <a:off x="6858001" y="567942"/>
            <a:ext cx="4724400" cy="27281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D3B8A1DF-4101-48C9-B296-0F2798CF43EF">
            <a:extLst>
              <a:ext uri="{FF2B5EF4-FFF2-40B4-BE49-F238E27FC236}">
                <a16:creationId xmlns:a16="http://schemas.microsoft.com/office/drawing/2014/main" xmlns="" id="{9E765CC4-13B3-4EE6-B74F-8BADE14C466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5170" b="7836"/>
          <a:stretch/>
        </p:blipFill>
        <p:spPr bwMode="auto">
          <a:xfrm>
            <a:off x="6854952" y="3412115"/>
            <a:ext cx="4724400" cy="27281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9676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D3A6AA-80F1-4753-BCA5-4FBAC11F8E8D}"/>
              </a:ext>
            </a:extLst>
          </p:cNvPr>
          <p:cNvSpPr>
            <a:spLocks noGrp="1"/>
          </p:cNvSpPr>
          <p:nvPr>
            <p:ph type="title"/>
          </p:nvPr>
        </p:nvSpPr>
        <p:spPr/>
        <p:txBody>
          <a:bodyPr/>
          <a:lstStyle/>
          <a:p>
            <a:r>
              <a:rPr lang="en-GB" dirty="0"/>
              <a:t>Cookwell / Bakewell </a:t>
            </a:r>
          </a:p>
        </p:txBody>
      </p:sp>
      <p:sp>
        <p:nvSpPr>
          <p:cNvPr id="3" name="Content Placeholder 2">
            <a:extLst>
              <a:ext uri="{FF2B5EF4-FFF2-40B4-BE49-F238E27FC236}">
                <a16:creationId xmlns:a16="http://schemas.microsoft.com/office/drawing/2014/main" xmlns="" id="{51EFDE6A-1332-450A-9EF0-0732CF583FB7}"/>
              </a:ext>
            </a:extLst>
          </p:cNvPr>
          <p:cNvSpPr>
            <a:spLocks noGrp="1"/>
          </p:cNvSpPr>
          <p:nvPr>
            <p:ph idx="1"/>
          </p:nvPr>
        </p:nvSpPr>
        <p:spPr/>
        <p:txBody>
          <a:bodyPr/>
          <a:lstStyle/>
          <a:p>
            <a:r>
              <a:rPr lang="en-GB" dirty="0"/>
              <a:t>On 1-1 Basis Wanda has been doing baking a cooking with EP in Fortrose Academy, they have been doing all of this for each Youth Café</a:t>
            </a:r>
          </a:p>
          <a:p>
            <a:r>
              <a:rPr lang="en-GB" dirty="0"/>
              <a:t>He has been making a range of the different types of foods. </a:t>
            </a:r>
          </a:p>
          <a:p>
            <a:r>
              <a:rPr lang="en-GB" dirty="0"/>
              <a:t>Due to having no cooker in the hall. </a:t>
            </a:r>
          </a:p>
        </p:txBody>
      </p:sp>
    </p:spTree>
    <p:extLst>
      <p:ext uri="{BB962C8B-B14F-4D97-AF65-F5344CB8AC3E}">
        <p14:creationId xmlns:p14="http://schemas.microsoft.com/office/powerpoint/2010/main" xmlns="" val="45982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58BE0-4BBC-4878-90F0-C3FC141D81C5}"/>
              </a:ext>
            </a:extLst>
          </p:cNvPr>
          <p:cNvSpPr>
            <a:spLocks noGrp="1"/>
          </p:cNvSpPr>
          <p:nvPr>
            <p:ph type="title"/>
          </p:nvPr>
        </p:nvSpPr>
        <p:spPr/>
        <p:txBody>
          <a:bodyPr/>
          <a:lstStyle/>
          <a:p>
            <a:r>
              <a:rPr lang="en-GB" dirty="0"/>
              <a:t>Junior Youth Café </a:t>
            </a:r>
          </a:p>
        </p:txBody>
      </p:sp>
      <p:sp>
        <p:nvSpPr>
          <p:cNvPr id="3" name="Content Placeholder 2">
            <a:extLst>
              <a:ext uri="{FF2B5EF4-FFF2-40B4-BE49-F238E27FC236}">
                <a16:creationId xmlns:a16="http://schemas.microsoft.com/office/drawing/2014/main" xmlns="" id="{AD5D2E48-B837-49A2-B9BB-DE1229F64719}"/>
              </a:ext>
            </a:extLst>
          </p:cNvPr>
          <p:cNvSpPr>
            <a:spLocks noGrp="1"/>
          </p:cNvSpPr>
          <p:nvPr>
            <p:ph idx="1"/>
          </p:nvPr>
        </p:nvSpPr>
        <p:spPr/>
        <p:txBody>
          <a:bodyPr>
            <a:normAutofit/>
          </a:bodyPr>
          <a:lstStyle/>
          <a:p>
            <a:r>
              <a:rPr lang="en-GB" sz="2800" dirty="0"/>
              <a:t>At Jnr Youth Café we are making the most of being outdoors, </a:t>
            </a:r>
          </a:p>
          <a:p>
            <a:r>
              <a:rPr lang="en-GB" sz="2800" dirty="0"/>
              <a:t>Our activities are done in consultation with young people </a:t>
            </a:r>
          </a:p>
          <a:p>
            <a:r>
              <a:rPr lang="en-GB" sz="2800" dirty="0"/>
              <a:t>At every Jnr Youth Café Session young people are fed with a range of hot cooked meals and range of snacks.</a:t>
            </a:r>
          </a:p>
          <a:p>
            <a:r>
              <a:rPr lang="en-GB" sz="2800" dirty="0"/>
              <a:t>All the young people really enjoy taking part in the youth café</a:t>
            </a:r>
          </a:p>
          <a:p>
            <a:pPr marL="0" indent="0">
              <a:buNone/>
            </a:pPr>
            <a:endParaRPr lang="en-GB" dirty="0"/>
          </a:p>
        </p:txBody>
      </p:sp>
    </p:spTree>
    <p:extLst>
      <p:ext uri="{BB962C8B-B14F-4D97-AF65-F5344CB8AC3E}">
        <p14:creationId xmlns:p14="http://schemas.microsoft.com/office/powerpoint/2010/main" xmlns="" val="4183439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xmlns="" id="{37762234-372D-40AF-AF26-1366A05AC9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73" name="Freeform 6">
              <a:extLst>
                <a:ext uri="{FF2B5EF4-FFF2-40B4-BE49-F238E27FC236}">
                  <a16:creationId xmlns:a16="http://schemas.microsoft.com/office/drawing/2014/main" xmlns="" id="{9232A9E6-C2FD-4749-ACCF-1924BE555A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4" name="Freeform 7">
              <a:extLst>
                <a:ext uri="{FF2B5EF4-FFF2-40B4-BE49-F238E27FC236}">
                  <a16:creationId xmlns:a16="http://schemas.microsoft.com/office/drawing/2014/main" xmlns="" id="{06CE8E4E-E8ED-4956-8CF7-416D994369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5" name="Freeform 8">
              <a:extLst>
                <a:ext uri="{FF2B5EF4-FFF2-40B4-BE49-F238E27FC236}">
                  <a16:creationId xmlns:a16="http://schemas.microsoft.com/office/drawing/2014/main" xmlns="" id="{9837BC53-5D72-4ADF-933E-5C90839E18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6" name="Freeform 9">
              <a:extLst>
                <a:ext uri="{FF2B5EF4-FFF2-40B4-BE49-F238E27FC236}">
                  <a16:creationId xmlns:a16="http://schemas.microsoft.com/office/drawing/2014/main" xmlns="" id="{C28D0B27-CD86-47DD-996E-B5010A05C9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7" name="Freeform 10">
              <a:extLst>
                <a:ext uri="{FF2B5EF4-FFF2-40B4-BE49-F238E27FC236}">
                  <a16:creationId xmlns:a16="http://schemas.microsoft.com/office/drawing/2014/main" xmlns="" id="{4EB56628-0071-4875-B014-9543E670F4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8" name="Freeform 11">
              <a:extLst>
                <a:ext uri="{FF2B5EF4-FFF2-40B4-BE49-F238E27FC236}">
                  <a16:creationId xmlns:a16="http://schemas.microsoft.com/office/drawing/2014/main" xmlns="" id="{9C3CA024-855D-494F-807E-FCABF857FE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6387" name="61E7FF78-327D-4ED5-AA78-2A4933B506D6">
            <a:extLst>
              <a:ext uri="{FF2B5EF4-FFF2-40B4-BE49-F238E27FC236}">
                <a16:creationId xmlns:a16="http://schemas.microsoft.com/office/drawing/2014/main" xmlns="" id="{4D7522D5-C538-4F3B-BD86-87649806E6A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12207"/>
          <a:stretch/>
        </p:blipFill>
        <p:spPr bwMode="auto">
          <a:xfrm>
            <a:off x="796066" y="-1"/>
            <a:ext cx="5858833" cy="6858000"/>
          </a:xfrm>
          <a:custGeom>
            <a:avLst/>
            <a:gdLst/>
            <a:ahLst/>
            <a:cxnLst/>
            <a:rect l="l" t="t" r="r" b="b"/>
            <a:pathLst>
              <a:path w="5858833" h="6858000">
                <a:moveTo>
                  <a:pt x="867942" y="0"/>
                </a:moveTo>
                <a:lnTo>
                  <a:pt x="1786638" y="0"/>
                </a:lnTo>
                <a:lnTo>
                  <a:pt x="5858833" y="0"/>
                </a:lnTo>
                <a:lnTo>
                  <a:pt x="5858833"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6" name="B52918FE-559F-411D-BF73-952E533A33A4">
            <a:extLst>
              <a:ext uri="{FF2B5EF4-FFF2-40B4-BE49-F238E27FC236}">
                <a16:creationId xmlns:a16="http://schemas.microsoft.com/office/drawing/2014/main" xmlns="" id="{39004C45-A42B-4E95-9DCE-91A654A357BB}"/>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546" b="5562"/>
          <a:stretch/>
        </p:blipFill>
        <p:spPr bwMode="auto">
          <a:xfrm>
            <a:off x="6654899" y="10"/>
            <a:ext cx="5537101" cy="68579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4451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2218A0-5C52-4441-A3FD-FF4AD55F295C}"/>
              </a:ext>
            </a:extLst>
          </p:cNvPr>
          <p:cNvSpPr>
            <a:spLocks noGrp="1"/>
          </p:cNvSpPr>
          <p:nvPr>
            <p:ph type="title"/>
          </p:nvPr>
        </p:nvSpPr>
        <p:spPr>
          <a:xfrm>
            <a:off x="838200" y="381000"/>
            <a:ext cx="10003218" cy="1600124"/>
          </a:xfrm>
        </p:spPr>
        <p:txBody>
          <a:bodyPr>
            <a:normAutofit/>
          </a:bodyPr>
          <a:lstStyle/>
          <a:p>
            <a:r>
              <a:rPr lang="en-GB" dirty="0"/>
              <a:t>Resilience in Your Community / Bloom </a:t>
            </a:r>
          </a:p>
        </p:txBody>
      </p:sp>
      <p:sp>
        <p:nvSpPr>
          <p:cNvPr id="3" name="Content Placeholder 2">
            <a:extLst>
              <a:ext uri="{FF2B5EF4-FFF2-40B4-BE49-F238E27FC236}">
                <a16:creationId xmlns:a16="http://schemas.microsoft.com/office/drawing/2014/main" xmlns="" id="{B0002054-BF95-43EC-B2AD-85B3E9BE773A}"/>
              </a:ext>
            </a:extLst>
          </p:cNvPr>
          <p:cNvSpPr>
            <a:spLocks noGrp="1"/>
          </p:cNvSpPr>
          <p:nvPr>
            <p:ph idx="1"/>
          </p:nvPr>
        </p:nvSpPr>
        <p:spPr>
          <a:xfrm>
            <a:off x="838200" y="2745362"/>
            <a:ext cx="4800600" cy="3552824"/>
          </a:xfrm>
        </p:spPr>
        <p:txBody>
          <a:bodyPr anchor="ctr">
            <a:normAutofit/>
          </a:bodyPr>
          <a:lstStyle/>
          <a:p>
            <a:r>
              <a:rPr lang="en-GB" sz="1800" dirty="0">
                <a:solidFill>
                  <a:schemeClr val="tx1"/>
                </a:solidFill>
              </a:rPr>
              <a:t>I shadowed the group in the school that are delivering the bloom project and on the back of this, myself and John  will deliver the Resilience in Your Community after October Holidays this is in partnership with Support in Mind Scotland.</a:t>
            </a:r>
          </a:p>
          <a:p>
            <a:r>
              <a:rPr lang="en-GB" sz="1800" dirty="0">
                <a:solidFill>
                  <a:schemeClr val="tx1"/>
                </a:solidFill>
              </a:rPr>
              <a:t>Resilience in Your Community - </a:t>
            </a:r>
            <a:r>
              <a:rPr lang="en-US" sz="1800" dirty="0">
                <a:solidFill>
                  <a:schemeClr val="tx1"/>
                </a:solidFill>
              </a:rPr>
              <a:t>The programme equips young people with the tools and knowledge to maintain their mental health through life’s transitions, both now and in the future</a:t>
            </a:r>
            <a:endParaRPr lang="en-GB" sz="1800" dirty="0">
              <a:solidFill>
                <a:schemeClr val="tx1"/>
              </a:solidFill>
            </a:endParaRPr>
          </a:p>
        </p:txBody>
      </p:sp>
      <p:pic>
        <p:nvPicPr>
          <p:cNvPr id="1026" name="Picture 2" descr="See the source image">
            <a:extLst>
              <a:ext uri="{FF2B5EF4-FFF2-40B4-BE49-F238E27FC236}">
                <a16:creationId xmlns:a16="http://schemas.microsoft.com/office/drawing/2014/main" xmlns="" id="{9FF3CE19-8176-455F-B75D-B22B7D0801E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996628" y="3600122"/>
            <a:ext cx="5585772" cy="1843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771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FA40C-4DC4-4D6E-81AE-B14EAABF6F80}"/>
              </a:ext>
            </a:extLst>
          </p:cNvPr>
          <p:cNvSpPr>
            <a:spLocks noGrp="1"/>
          </p:cNvSpPr>
          <p:nvPr>
            <p:ph type="title"/>
          </p:nvPr>
        </p:nvSpPr>
        <p:spPr/>
        <p:txBody>
          <a:bodyPr/>
          <a:lstStyle/>
          <a:p>
            <a:r>
              <a:rPr lang="en-GB" dirty="0"/>
              <a:t>Background Work </a:t>
            </a:r>
          </a:p>
        </p:txBody>
      </p:sp>
      <p:sp>
        <p:nvSpPr>
          <p:cNvPr id="3" name="Content Placeholder 2">
            <a:extLst>
              <a:ext uri="{FF2B5EF4-FFF2-40B4-BE49-F238E27FC236}">
                <a16:creationId xmlns:a16="http://schemas.microsoft.com/office/drawing/2014/main" xmlns="" id="{7F7D4FAF-C7DF-4590-AF06-32425F94807D}"/>
              </a:ext>
            </a:extLst>
          </p:cNvPr>
          <p:cNvSpPr>
            <a:spLocks noGrp="1"/>
          </p:cNvSpPr>
          <p:nvPr>
            <p:ph idx="1"/>
          </p:nvPr>
        </p:nvSpPr>
        <p:spPr/>
        <p:txBody>
          <a:bodyPr/>
          <a:lstStyle/>
          <a:p>
            <a:r>
              <a:rPr lang="en-GB" dirty="0"/>
              <a:t>Meeting with Julie from Cromarty Primary School to plan for after October Holidays, looking at delivering, Bike Ability Level 1 &amp; 2, Resilient Kids, Junior Warden Scheme </a:t>
            </a:r>
          </a:p>
          <a:p>
            <a:r>
              <a:rPr lang="en-GB" dirty="0"/>
              <a:t>Meeting with family in Cromarty who has 7 kids, introduction to who I am and inviting them to join out activities </a:t>
            </a:r>
          </a:p>
        </p:txBody>
      </p:sp>
    </p:spTree>
    <p:extLst>
      <p:ext uri="{BB962C8B-B14F-4D97-AF65-F5344CB8AC3E}">
        <p14:creationId xmlns:p14="http://schemas.microsoft.com/office/powerpoint/2010/main" xmlns="" val="1593055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1D73C-B66B-4543-A2D8-614F9EB66A52}"/>
              </a:ext>
            </a:extLst>
          </p:cNvPr>
          <p:cNvSpPr>
            <a:spLocks noGrp="1"/>
          </p:cNvSpPr>
          <p:nvPr>
            <p:ph type="title"/>
          </p:nvPr>
        </p:nvSpPr>
        <p:spPr>
          <a:xfrm>
            <a:off x="677334" y="609600"/>
            <a:ext cx="3843375" cy="5175624"/>
          </a:xfrm>
        </p:spPr>
        <p:txBody>
          <a:bodyPr anchor="ctr">
            <a:normAutofit/>
          </a:bodyPr>
          <a:lstStyle/>
          <a:p>
            <a:r>
              <a:rPr lang="en-GB" dirty="0">
                <a:solidFill>
                  <a:schemeClr val="tx1">
                    <a:lumMod val="85000"/>
                    <a:lumOff val="15000"/>
                  </a:schemeClr>
                </a:solidFill>
              </a:rPr>
              <a:t>Support from Wanda to do Funding </a:t>
            </a:r>
            <a:r>
              <a:rPr lang="en-GB" dirty="0" err="1">
                <a:solidFill>
                  <a:schemeClr val="tx1">
                    <a:lumMod val="85000"/>
                    <a:lumOff val="15000"/>
                  </a:schemeClr>
                </a:solidFill>
              </a:rPr>
              <a:t>Applciation</a:t>
            </a:r>
            <a:r>
              <a:rPr lang="en-GB" dirty="0">
                <a:solidFill>
                  <a:schemeClr val="tx1">
                    <a:lumMod val="85000"/>
                    <a:lumOff val="15000"/>
                  </a:schemeClr>
                </a:solidFill>
              </a:rPr>
              <a:t> </a:t>
            </a:r>
          </a:p>
        </p:txBody>
      </p:sp>
      <p:sp>
        <p:nvSpPr>
          <p:cNvPr id="3" name="Content Placeholder 2">
            <a:extLst>
              <a:ext uri="{FF2B5EF4-FFF2-40B4-BE49-F238E27FC236}">
                <a16:creationId xmlns:a16="http://schemas.microsoft.com/office/drawing/2014/main" xmlns="" id="{C21DC70B-3E5D-4537-9052-97C8BFFF0478}"/>
              </a:ext>
            </a:extLst>
          </p:cNvPr>
          <p:cNvSpPr>
            <a:spLocks noGrp="1"/>
          </p:cNvSpPr>
          <p:nvPr>
            <p:ph idx="1"/>
          </p:nvPr>
        </p:nvSpPr>
        <p:spPr>
          <a:xfrm>
            <a:off x="6116084" y="609601"/>
            <a:ext cx="5511296" cy="5175624"/>
          </a:xfrm>
        </p:spPr>
        <p:txBody>
          <a:bodyPr anchor="ctr">
            <a:normAutofit/>
          </a:bodyPr>
          <a:lstStyle/>
          <a:p>
            <a:r>
              <a:rPr lang="en-GB" dirty="0">
                <a:solidFill>
                  <a:srgbClr val="FFFFFF"/>
                </a:solidFill>
              </a:rPr>
              <a:t>Funding Application to the Craigy Urquhart Trust – Successful for trip to Pantomime in December </a:t>
            </a:r>
          </a:p>
          <a:p>
            <a:r>
              <a:rPr lang="en-GB" dirty="0">
                <a:solidFill>
                  <a:srgbClr val="FFFFFF"/>
                </a:solidFill>
              </a:rPr>
              <a:t>MFR Mission Christmas </a:t>
            </a:r>
          </a:p>
          <a:p>
            <a:r>
              <a:rPr lang="en-GB" dirty="0">
                <a:solidFill>
                  <a:srgbClr val="FFFFFF"/>
                </a:solidFill>
              </a:rPr>
              <a:t>Rural Action Fund – Application for Cookwell – Successful </a:t>
            </a:r>
          </a:p>
        </p:txBody>
      </p:sp>
    </p:spTree>
    <p:extLst>
      <p:ext uri="{BB962C8B-B14F-4D97-AF65-F5344CB8AC3E}">
        <p14:creationId xmlns:p14="http://schemas.microsoft.com/office/powerpoint/2010/main" xmlns="" val="257416359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51B4E-91B0-464B-81C3-C6D7BDC15C38}"/>
              </a:ext>
            </a:extLst>
          </p:cNvPr>
          <p:cNvSpPr>
            <a:spLocks noGrp="1"/>
          </p:cNvSpPr>
          <p:nvPr>
            <p:ph type="title"/>
          </p:nvPr>
        </p:nvSpPr>
        <p:spPr/>
        <p:txBody>
          <a:bodyPr/>
          <a:lstStyle/>
          <a:p>
            <a:r>
              <a:rPr lang="en-GB" dirty="0"/>
              <a:t>Personal Development </a:t>
            </a:r>
          </a:p>
        </p:txBody>
      </p:sp>
      <p:sp>
        <p:nvSpPr>
          <p:cNvPr id="3" name="Content Placeholder 2">
            <a:extLst>
              <a:ext uri="{FF2B5EF4-FFF2-40B4-BE49-F238E27FC236}">
                <a16:creationId xmlns:a16="http://schemas.microsoft.com/office/drawing/2014/main" xmlns="" id="{F586B508-311A-49FF-9D18-42718CAA8BB4}"/>
              </a:ext>
            </a:extLst>
          </p:cNvPr>
          <p:cNvSpPr>
            <a:spLocks noGrp="1"/>
          </p:cNvSpPr>
          <p:nvPr>
            <p:ph idx="1"/>
          </p:nvPr>
        </p:nvSpPr>
        <p:spPr/>
        <p:txBody>
          <a:bodyPr/>
          <a:lstStyle/>
          <a:p>
            <a:r>
              <a:rPr lang="en-GB" dirty="0"/>
              <a:t>I am currently taking part in – International Diploma for Intergenerational Learning </a:t>
            </a:r>
          </a:p>
          <a:p>
            <a:r>
              <a:rPr lang="en-GB" dirty="0"/>
              <a:t>I have been taking part in Conferences with Generations Working Together, to help with my studies and to support with becoming better at the intergenerational work we do</a:t>
            </a:r>
          </a:p>
        </p:txBody>
      </p:sp>
    </p:spTree>
    <p:extLst>
      <p:ext uri="{BB962C8B-B14F-4D97-AF65-F5344CB8AC3E}">
        <p14:creationId xmlns:p14="http://schemas.microsoft.com/office/powerpoint/2010/main" xmlns="" val="2056960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C9F24-11D2-45B9-A981-36471A4D9190}"/>
              </a:ext>
            </a:extLst>
          </p:cNvPr>
          <p:cNvSpPr>
            <a:spLocks noGrp="1"/>
          </p:cNvSpPr>
          <p:nvPr>
            <p:ph type="title"/>
          </p:nvPr>
        </p:nvSpPr>
        <p:spPr/>
        <p:txBody>
          <a:bodyPr/>
          <a:lstStyle/>
          <a:p>
            <a:r>
              <a:rPr lang="en-GB" dirty="0"/>
              <a:t>Saltire &amp; Leadership </a:t>
            </a:r>
          </a:p>
        </p:txBody>
      </p:sp>
      <p:sp>
        <p:nvSpPr>
          <p:cNvPr id="3" name="Content Placeholder 2">
            <a:extLst>
              <a:ext uri="{FF2B5EF4-FFF2-40B4-BE49-F238E27FC236}">
                <a16:creationId xmlns:a16="http://schemas.microsoft.com/office/drawing/2014/main" xmlns="" id="{15EEC34B-1AA0-4F01-8E87-445E9C18900D}"/>
              </a:ext>
            </a:extLst>
          </p:cNvPr>
          <p:cNvSpPr>
            <a:spLocks noGrp="1"/>
          </p:cNvSpPr>
          <p:nvPr>
            <p:ph idx="1"/>
          </p:nvPr>
        </p:nvSpPr>
        <p:spPr/>
        <p:txBody>
          <a:bodyPr/>
          <a:lstStyle/>
          <a:p>
            <a:r>
              <a:rPr lang="en-GB" sz="2400" dirty="0"/>
              <a:t>Over the last month a number of young people have been in contact with myself to sign up for Saltire Awards and Highlife Highland Leadership Awards </a:t>
            </a:r>
          </a:p>
          <a:p>
            <a:r>
              <a:rPr lang="en-GB" sz="2400" dirty="0"/>
              <a:t>Some of the young people’s awards have been backdated</a:t>
            </a:r>
          </a:p>
          <a:p>
            <a:r>
              <a:rPr lang="en-GB" sz="2400"/>
              <a:t>There has been a number of awards given out over the last month. </a:t>
            </a:r>
          </a:p>
          <a:p>
            <a:endParaRPr lang="en-GB" dirty="0"/>
          </a:p>
        </p:txBody>
      </p:sp>
    </p:spTree>
    <p:extLst>
      <p:ext uri="{BB962C8B-B14F-4D97-AF65-F5344CB8AC3E}">
        <p14:creationId xmlns:p14="http://schemas.microsoft.com/office/powerpoint/2010/main" xmlns="" val="4128262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BA503-8EC8-4712-9EBE-0EFFA1434154}"/>
              </a:ext>
            </a:extLst>
          </p:cNvPr>
          <p:cNvSpPr>
            <a:spLocks noGrp="1"/>
          </p:cNvSpPr>
          <p:nvPr>
            <p:ph type="title"/>
          </p:nvPr>
        </p:nvSpPr>
        <p:spPr/>
        <p:txBody>
          <a:bodyPr/>
          <a:lstStyle/>
          <a:p>
            <a:r>
              <a:rPr lang="en-GB" dirty="0"/>
              <a:t>Working Group / Committees Young People and ourselves are on </a:t>
            </a:r>
          </a:p>
        </p:txBody>
      </p:sp>
      <p:sp>
        <p:nvSpPr>
          <p:cNvPr id="3" name="Content Placeholder 2">
            <a:extLst>
              <a:ext uri="{FF2B5EF4-FFF2-40B4-BE49-F238E27FC236}">
                <a16:creationId xmlns:a16="http://schemas.microsoft.com/office/drawing/2014/main" xmlns="" id="{12BD1014-599A-44C0-8577-89F6F17C304B}"/>
              </a:ext>
            </a:extLst>
          </p:cNvPr>
          <p:cNvSpPr>
            <a:spLocks noGrp="1"/>
          </p:cNvSpPr>
          <p:nvPr>
            <p:ph idx="1"/>
          </p:nvPr>
        </p:nvSpPr>
        <p:spPr/>
        <p:txBody>
          <a:bodyPr/>
          <a:lstStyle/>
          <a:p>
            <a:r>
              <a:rPr lang="en-GB" dirty="0"/>
              <a:t>Black Isle Health and Well being Focus Group </a:t>
            </a:r>
            <a:endParaRPr lang="en-US" dirty="0"/>
          </a:p>
          <a:p>
            <a:r>
              <a:rPr lang="en-GB" dirty="0"/>
              <a:t>Cromarty Community Rowing Club – Wanda is the youth leader</a:t>
            </a:r>
            <a:endParaRPr lang="en-US" dirty="0"/>
          </a:p>
          <a:p>
            <a:r>
              <a:rPr lang="en-GB" dirty="0"/>
              <a:t>After a suicide Subgroup – Wanda </a:t>
            </a:r>
            <a:endParaRPr lang="en-US" dirty="0"/>
          </a:p>
          <a:p>
            <a:r>
              <a:rPr lang="en-GB" dirty="0"/>
              <a:t>Cromarty Community Council  X 2 Reps </a:t>
            </a:r>
          </a:p>
          <a:p>
            <a:r>
              <a:rPr lang="en-GB" dirty="0"/>
              <a:t>Highland Youth Parliament X2 Reps </a:t>
            </a:r>
          </a:p>
          <a:p>
            <a:r>
              <a:rPr lang="en-GB" dirty="0"/>
              <a:t>Cromarty Youth Café.</a:t>
            </a:r>
          </a:p>
        </p:txBody>
      </p:sp>
    </p:spTree>
    <p:extLst>
      <p:ext uri="{BB962C8B-B14F-4D97-AF65-F5344CB8AC3E}">
        <p14:creationId xmlns:p14="http://schemas.microsoft.com/office/powerpoint/2010/main" xmlns="" val="3357064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017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xmlns="" id="{9A72E43A-2FC3-43A9-8E8E-0BF749E66E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7" name="3340F06B-CA90-4BF1-A6B0-3BC1987EC2E2">
            <a:extLst>
              <a:ext uri="{FF2B5EF4-FFF2-40B4-BE49-F238E27FC236}">
                <a16:creationId xmlns:a16="http://schemas.microsoft.com/office/drawing/2014/main" xmlns="" id="{5204C47E-D627-46D0-B421-122C88FEA20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506" r="-3" b="32999"/>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46C91653-BB79-4173-A6FA-F232069B1BCF">
            <a:extLst>
              <a:ext uri="{FF2B5EF4-FFF2-40B4-BE49-F238E27FC236}">
                <a16:creationId xmlns:a16="http://schemas.microsoft.com/office/drawing/2014/main" xmlns="" id="{1D197C41-45DE-421A-8A99-68E6D7CB1DB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010" r="-3" b="33495"/>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6" name="3715028B-3ABB-4099-8927-A5F5EDE6930D">
            <a:extLst>
              <a:ext uri="{FF2B5EF4-FFF2-40B4-BE49-F238E27FC236}">
                <a16:creationId xmlns:a16="http://schemas.microsoft.com/office/drawing/2014/main" xmlns="" id="{2F894816-8995-4912-9C3C-53B3A73F8F8C}"/>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979" r="10979"/>
          <a:stretch/>
        </p:blipFill>
        <p:spPr bwMode="auto">
          <a:xfrm>
            <a:off x="4094479" y="10"/>
            <a:ext cx="401404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CFF55D5F-964F-4D5C-A652-9A779BE61795">
            <a:extLst>
              <a:ext uri="{FF2B5EF4-FFF2-40B4-BE49-F238E27FC236}">
                <a16:creationId xmlns:a16="http://schemas.microsoft.com/office/drawing/2014/main" xmlns="" id="{5674C1F9-337E-407D-BF2E-B0E3B52E53A0}"/>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1261" r="4" b="4"/>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C5FA8598-FE24-4ACB-942F-A23E3CFBB89B">
            <a:extLst>
              <a:ext uri="{FF2B5EF4-FFF2-40B4-BE49-F238E27FC236}">
                <a16:creationId xmlns:a16="http://schemas.microsoft.com/office/drawing/2014/main" xmlns="" id="{E283C9CE-41E6-489E-A6E2-24292EE30AE2}"/>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0631" r="1018" b="-3"/>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257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6A9AA-1DA9-4D3F-9AC1-31661F43B15F}"/>
              </a:ext>
            </a:extLst>
          </p:cNvPr>
          <p:cNvSpPr>
            <a:spLocks noGrp="1"/>
          </p:cNvSpPr>
          <p:nvPr>
            <p:ph type="title"/>
          </p:nvPr>
        </p:nvSpPr>
        <p:spPr/>
        <p:txBody>
          <a:bodyPr/>
          <a:lstStyle/>
          <a:p>
            <a:r>
              <a:rPr lang="en-GB" dirty="0"/>
              <a:t>Senior Youth Café </a:t>
            </a:r>
          </a:p>
        </p:txBody>
      </p:sp>
      <p:sp>
        <p:nvSpPr>
          <p:cNvPr id="3" name="Content Placeholder 2">
            <a:extLst>
              <a:ext uri="{FF2B5EF4-FFF2-40B4-BE49-F238E27FC236}">
                <a16:creationId xmlns:a16="http://schemas.microsoft.com/office/drawing/2014/main" xmlns="" id="{793E7758-92E2-46F3-B554-CE97FAD46BE5}"/>
              </a:ext>
            </a:extLst>
          </p:cNvPr>
          <p:cNvSpPr>
            <a:spLocks noGrp="1"/>
          </p:cNvSpPr>
          <p:nvPr>
            <p:ph idx="1"/>
          </p:nvPr>
        </p:nvSpPr>
        <p:spPr/>
        <p:txBody>
          <a:bodyPr/>
          <a:lstStyle/>
          <a:p>
            <a:r>
              <a:rPr lang="en-GB" dirty="0"/>
              <a:t>At Snr Youth Café we have been going on Walk &amp; Talks around the Village,</a:t>
            </a:r>
          </a:p>
          <a:p>
            <a:r>
              <a:rPr lang="en-GB" dirty="0"/>
              <a:t>The final week before the holidays we were out on the Trikes, </a:t>
            </a:r>
          </a:p>
          <a:p>
            <a:r>
              <a:rPr lang="en-GB" dirty="0"/>
              <a:t>One Young person said the best part about coming to Youth Café is the selection of food on offer </a:t>
            </a:r>
          </a:p>
        </p:txBody>
      </p:sp>
    </p:spTree>
    <p:extLst>
      <p:ext uri="{BB962C8B-B14F-4D97-AF65-F5344CB8AC3E}">
        <p14:creationId xmlns:p14="http://schemas.microsoft.com/office/powerpoint/2010/main" xmlns="" val="190624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E53D63-5EB6-4A54-8BC2-66B273300E32}"/>
              </a:ext>
            </a:extLst>
          </p:cNvPr>
          <p:cNvSpPr>
            <a:spLocks noGrp="1"/>
          </p:cNvSpPr>
          <p:nvPr>
            <p:ph type="title"/>
          </p:nvPr>
        </p:nvSpPr>
        <p:spPr>
          <a:xfrm>
            <a:off x="996275" y="163351"/>
            <a:ext cx="5996619" cy="1979884"/>
          </a:xfrm>
        </p:spPr>
        <p:txBody>
          <a:bodyPr vert="horz" lIns="91440" tIns="45720" rIns="91440" bIns="45720" rtlCol="0" anchor="ctr">
            <a:normAutofit/>
          </a:bodyPr>
          <a:lstStyle/>
          <a:p>
            <a:r>
              <a:rPr lang="en-US">
                <a:solidFill>
                  <a:schemeClr val="tx2"/>
                </a:solidFill>
              </a:rPr>
              <a:t>Trip out The Trikes </a:t>
            </a:r>
          </a:p>
        </p:txBody>
      </p:sp>
      <p:pic>
        <p:nvPicPr>
          <p:cNvPr id="8195" name="EE41265A-42FD-4456-8FB6-9A6BF228DCD1">
            <a:extLst>
              <a:ext uri="{FF2B5EF4-FFF2-40B4-BE49-F238E27FC236}">
                <a16:creationId xmlns:a16="http://schemas.microsoft.com/office/drawing/2014/main" xmlns="" id="{081990CF-FAFB-401A-AD5A-5D3D609EA8E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2112" b="24579"/>
          <a:stretch/>
        </p:blipFill>
        <p:spPr bwMode="auto">
          <a:xfrm>
            <a:off x="809814" y="2990821"/>
            <a:ext cx="5179237" cy="29907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C2975FBD-3450-4023-9BA1-E3DCFED85717">
            <a:extLst>
              <a:ext uri="{FF2B5EF4-FFF2-40B4-BE49-F238E27FC236}">
                <a16:creationId xmlns:a16="http://schemas.microsoft.com/office/drawing/2014/main" xmlns="" id="{5E3EEF26-1132-4901-85A8-A4BD07B9816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91" b="51899"/>
          <a:stretch/>
        </p:blipFill>
        <p:spPr bwMode="auto">
          <a:xfrm>
            <a:off x="6190657" y="2990787"/>
            <a:ext cx="5179237" cy="29908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35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7B5F4-1457-434D-A6A9-8C8233B91BB7}"/>
              </a:ext>
            </a:extLst>
          </p:cNvPr>
          <p:cNvSpPr>
            <a:spLocks noGrp="1"/>
          </p:cNvSpPr>
          <p:nvPr>
            <p:ph type="title"/>
          </p:nvPr>
        </p:nvSpPr>
        <p:spPr/>
        <p:txBody>
          <a:bodyPr/>
          <a:lstStyle/>
          <a:p>
            <a:r>
              <a:rPr lang="en-GB" dirty="0"/>
              <a:t>Football Coaching with ICT</a:t>
            </a:r>
          </a:p>
        </p:txBody>
      </p:sp>
      <p:sp>
        <p:nvSpPr>
          <p:cNvPr id="3" name="Content Placeholder 2">
            <a:extLst>
              <a:ext uri="{FF2B5EF4-FFF2-40B4-BE49-F238E27FC236}">
                <a16:creationId xmlns:a16="http://schemas.microsoft.com/office/drawing/2014/main" xmlns="" id="{BEC84A2D-F41D-4828-AC46-8AC307742887}"/>
              </a:ext>
            </a:extLst>
          </p:cNvPr>
          <p:cNvSpPr>
            <a:spLocks noGrp="1"/>
          </p:cNvSpPr>
          <p:nvPr>
            <p:ph idx="1"/>
          </p:nvPr>
        </p:nvSpPr>
        <p:spPr/>
        <p:txBody>
          <a:bodyPr/>
          <a:lstStyle/>
          <a:p>
            <a:r>
              <a:rPr lang="en-GB" dirty="0"/>
              <a:t>Each week 25+ young people attend for football coaching </a:t>
            </a:r>
          </a:p>
          <a:p>
            <a:r>
              <a:rPr lang="en-GB" dirty="0"/>
              <a:t>The young people are improving each week with skills &amp; drills,</a:t>
            </a:r>
          </a:p>
          <a:p>
            <a:r>
              <a:rPr lang="en-GB" dirty="0"/>
              <a:t>The young leaders who support football coaching are learning lots of new skills, learning how to work as part of team. Ball Control, </a:t>
            </a:r>
          </a:p>
        </p:txBody>
      </p:sp>
    </p:spTree>
    <p:extLst>
      <p:ext uri="{BB962C8B-B14F-4D97-AF65-F5344CB8AC3E}">
        <p14:creationId xmlns:p14="http://schemas.microsoft.com/office/powerpoint/2010/main" xmlns="" val="54637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C67EB0F6-D353-4E0B-8573-9DB7DF28EDDF">
            <a:extLst>
              <a:ext uri="{FF2B5EF4-FFF2-40B4-BE49-F238E27FC236}">
                <a16:creationId xmlns:a16="http://schemas.microsoft.com/office/drawing/2014/main" xmlns="" id="{F050EC64-B525-4C03-93E2-AAB61E8A220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16391" y="1123527"/>
            <a:ext cx="3453600" cy="46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4FB05D23-C986-47DA-8ED1-81D9FA53226A">
            <a:extLst>
              <a:ext uri="{FF2B5EF4-FFF2-40B4-BE49-F238E27FC236}">
                <a16:creationId xmlns:a16="http://schemas.microsoft.com/office/drawing/2014/main" xmlns="" id="{F543AC9A-9226-4811-A8BE-11D1F5109AC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310676" y="2099423"/>
            <a:ext cx="3537345" cy="265300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30B126E3-E775-438F-B061-D9312685BD5C">
            <a:extLst>
              <a:ext uri="{FF2B5EF4-FFF2-40B4-BE49-F238E27FC236}">
                <a16:creationId xmlns:a16="http://schemas.microsoft.com/office/drawing/2014/main" xmlns="" id="{BF55FA01-5098-44CF-BDB8-70959340B54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8194096" y="1123528"/>
            <a:ext cx="3453600" cy="46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756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A506DA-B9BB-46CE-B81F-7498072544F2}"/>
              </a:ext>
            </a:extLst>
          </p:cNvPr>
          <p:cNvSpPr>
            <a:spLocks noGrp="1"/>
          </p:cNvSpPr>
          <p:nvPr>
            <p:ph type="title"/>
          </p:nvPr>
        </p:nvSpPr>
        <p:spPr/>
        <p:txBody>
          <a:bodyPr/>
          <a:lstStyle/>
          <a:p>
            <a:r>
              <a:rPr lang="en-GB" dirty="0"/>
              <a:t>Rowing</a:t>
            </a:r>
          </a:p>
        </p:txBody>
      </p:sp>
      <p:sp>
        <p:nvSpPr>
          <p:cNvPr id="3" name="Content Placeholder 2">
            <a:extLst>
              <a:ext uri="{FF2B5EF4-FFF2-40B4-BE49-F238E27FC236}">
                <a16:creationId xmlns:a16="http://schemas.microsoft.com/office/drawing/2014/main" xmlns="" id="{744C19B2-82D1-46E6-8649-62DA46325CA3}"/>
              </a:ext>
            </a:extLst>
          </p:cNvPr>
          <p:cNvSpPr>
            <a:spLocks noGrp="1"/>
          </p:cNvSpPr>
          <p:nvPr>
            <p:ph idx="1"/>
          </p:nvPr>
        </p:nvSpPr>
        <p:spPr/>
        <p:txBody>
          <a:bodyPr>
            <a:normAutofit fontScale="85000" lnSpcReduction="20000"/>
          </a:bodyPr>
          <a:lstStyle/>
          <a:p>
            <a:r>
              <a:rPr lang="en-GB" dirty="0"/>
              <a:t>5 sessions  of youth rowing happen each week.</a:t>
            </a:r>
          </a:p>
          <a:p>
            <a:r>
              <a:rPr lang="en-GB" dirty="0"/>
              <a:t>Young People supported with the planning of Cromarty Community Rowing Club Regatta 2021.</a:t>
            </a:r>
          </a:p>
          <a:p>
            <a:r>
              <a:rPr lang="en-GB" dirty="0"/>
              <a:t>They competed in:  </a:t>
            </a:r>
          </a:p>
          <a:p>
            <a:pPr lvl="1"/>
            <a:r>
              <a:rPr lang="en-GB" dirty="0"/>
              <a:t>Under 15 team won Gold</a:t>
            </a:r>
          </a:p>
          <a:p>
            <a:pPr lvl="1"/>
            <a:r>
              <a:rPr lang="en-GB" dirty="0"/>
              <a:t>Under 17 team won Silver</a:t>
            </a:r>
          </a:p>
          <a:p>
            <a:pPr lvl="1"/>
            <a:endParaRPr lang="en-GB" dirty="0"/>
          </a:p>
          <a:p>
            <a:r>
              <a:rPr lang="en-GB" dirty="0"/>
              <a:t>The young people enjoy taking part in rowing and are always willing to fill in if someone is missing,</a:t>
            </a:r>
          </a:p>
          <a:p>
            <a:pPr marL="457200" lvl="1" indent="0">
              <a:buNone/>
            </a:pPr>
            <a:endParaRPr lang="en-GB" dirty="0"/>
          </a:p>
          <a:p>
            <a:pPr lvl="7"/>
            <a:endParaRPr lang="en-GB" dirty="0"/>
          </a:p>
        </p:txBody>
      </p:sp>
      <p:pic>
        <p:nvPicPr>
          <p:cNvPr id="1028" name="Picture 4">
            <a:extLst>
              <a:ext uri="{FF2B5EF4-FFF2-40B4-BE49-F238E27FC236}">
                <a16:creationId xmlns:a16="http://schemas.microsoft.com/office/drawing/2014/main" xmlns="" id="{87CC7DBB-0241-4023-BF00-E7F450242A7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3528" y="383729"/>
            <a:ext cx="1366142" cy="13661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0028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181</TotalTime>
  <Words>1072</Words>
  <Application>Microsoft Office PowerPoint</Application>
  <PresentationFormat>Custom</PresentationFormat>
  <Paragraphs>93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Parallax</vt:lpstr>
      <vt:lpstr>Cromarty Youth Café Report for Community Council </vt:lpstr>
      <vt:lpstr>Number’s</vt:lpstr>
      <vt:lpstr>Junior Youth Café </vt:lpstr>
      <vt:lpstr>Slide 4</vt:lpstr>
      <vt:lpstr>Senior Youth Café </vt:lpstr>
      <vt:lpstr>Trip out The Trikes </vt:lpstr>
      <vt:lpstr>Football Coaching with ICT</vt:lpstr>
      <vt:lpstr>Slide 8</vt:lpstr>
      <vt:lpstr>Rowing</vt:lpstr>
      <vt:lpstr>Slide 10</vt:lpstr>
      <vt:lpstr>Slide 11</vt:lpstr>
      <vt:lpstr>Slide 12</vt:lpstr>
      <vt:lpstr>Dementia Friends Training </vt:lpstr>
      <vt:lpstr>Slide 14</vt:lpstr>
      <vt:lpstr>Tennis Coaching </vt:lpstr>
      <vt:lpstr>Slide 16</vt:lpstr>
      <vt:lpstr>Trip to Vue Cinema &amp; Pizza Hut </vt:lpstr>
      <vt:lpstr>Slide 18</vt:lpstr>
      <vt:lpstr>Halloween Crafts </vt:lpstr>
      <vt:lpstr>Slide 20</vt:lpstr>
      <vt:lpstr>Intergenerational Afternoon</vt:lpstr>
      <vt:lpstr>Slide 22</vt:lpstr>
      <vt:lpstr>Taster Cricket Session </vt:lpstr>
      <vt:lpstr>Archery at Wildwoodz </vt:lpstr>
      <vt:lpstr>Slide 25</vt:lpstr>
      <vt:lpstr>Football Coaching </vt:lpstr>
      <vt:lpstr>Slide 27</vt:lpstr>
      <vt:lpstr>THE FOOD</vt:lpstr>
      <vt:lpstr>Cookwell / Bakewell </vt:lpstr>
      <vt:lpstr>Slide 30</vt:lpstr>
      <vt:lpstr>Resilience in Your Community / Bloom </vt:lpstr>
      <vt:lpstr>Background Work </vt:lpstr>
      <vt:lpstr>Support from Wanda to do Funding Applciation </vt:lpstr>
      <vt:lpstr>Personal Development </vt:lpstr>
      <vt:lpstr>Saltire &amp; Leadership </vt:lpstr>
      <vt:lpstr>Working Group / Committees Young People and ourselves are on </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Fraser Thomson</dc:creator>
  <cp:lastModifiedBy>Vivienne</cp:lastModifiedBy>
  <cp:revision>8</cp:revision>
  <dcterms:created xsi:type="dcterms:W3CDTF">2021-09-30T11:42:08Z</dcterms:created>
  <dcterms:modified xsi:type="dcterms:W3CDTF">2021-10-24T11:18:35Z</dcterms:modified>
</cp:coreProperties>
</file>